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7" r:id="rId1"/>
  </p:sldMasterIdLst>
  <p:sldIdLst>
    <p:sldId id="256" r:id="rId2"/>
    <p:sldId id="257" r:id="rId3"/>
    <p:sldId id="258" r:id="rId4"/>
    <p:sldId id="262" r:id="rId5"/>
    <p:sldId id="289" r:id="rId6"/>
    <p:sldId id="290" r:id="rId7"/>
    <p:sldId id="293" r:id="rId8"/>
    <p:sldId id="294" r:id="rId9"/>
    <p:sldId id="296" r:id="rId10"/>
    <p:sldId id="268" r:id="rId11"/>
    <p:sldId id="269" r:id="rId12"/>
    <p:sldId id="271" r:id="rId13"/>
    <p:sldId id="307" r:id="rId14"/>
    <p:sldId id="306" r:id="rId15"/>
    <p:sldId id="308" r:id="rId16"/>
    <p:sldId id="309" r:id="rId17"/>
    <p:sldId id="305" r:id="rId18"/>
    <p:sldId id="273" r:id="rId19"/>
    <p:sldId id="274" r:id="rId20"/>
    <p:sldId id="275" r:id="rId21"/>
    <p:sldId id="281" r:id="rId22"/>
    <p:sldId id="277" r:id="rId23"/>
    <p:sldId id="283" r:id="rId24"/>
    <p:sldId id="303" r:id="rId25"/>
    <p:sldId id="284" r:id="rId26"/>
    <p:sldId id="310" r:id="rId27"/>
    <p:sldId id="299" r:id="rId28"/>
    <p:sldId id="279" r:id="rId29"/>
    <p:sldId id="285" r:id="rId30"/>
    <p:sldId id="311" r:id="rId31"/>
    <p:sldId id="287" r:id="rId32"/>
    <p:sldId id="302" r:id="rId33"/>
  </p:sldIdLst>
  <p:sldSz cx="10691813" cy="7559675"/>
  <p:notesSz cx="6797675" cy="9926638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KBIZ한마음고딕 R" panose="02020503020101020101" pitchFamily="18" charset="-127"/>
      <p:regular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KBIZ한마음고딕 B" panose="02020503020101020101" pitchFamily="18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/>
        <a:ea typeface="맑은 고딕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/>
        <a:ea typeface="맑은 고딕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/>
        <a:ea typeface="맑은 고딕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/>
        <a:ea typeface="맑은 고딕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9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47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91" y="53"/>
      </p:cViewPr>
      <p:guideLst>
        <p:guide orient="horz" pos="2379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ECBD5-0704-424D-8C54-1D88BBF61B5D}" type="datetimeFigureOut">
              <a:rPr lang="ko-KR" altLang="en-US"/>
              <a:pPr>
                <a:defRPr/>
              </a:pPr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F49AB0-7193-4BD7-A63B-38B1515B3B3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19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97EBA3-21A6-4C83-AD32-E2C086865B36}" type="datetimeFigureOut">
              <a:rPr lang="ko-KR" altLang="en-US"/>
              <a:pPr>
                <a:defRPr/>
              </a:pPr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2AAA0-F5F5-4FB6-A441-5A77D25AF8B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935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1F54F-1A37-4A4F-9785-1BEFBCF01FAF}" type="datetimeFigureOut">
              <a:rPr lang="ko-KR" altLang="en-US"/>
              <a:pPr>
                <a:defRPr/>
              </a:pPr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D84F25-5EDD-44B3-B683-81CEAE75701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42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ED2B0-2D98-4F2E-BB37-3B8A24A14DEF}" type="datetimeFigureOut">
              <a:rPr lang="ko-KR" altLang="en-US"/>
              <a:pPr>
                <a:defRPr/>
              </a:pPr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D5DB6E-697B-491D-B937-A1B3E2659B7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470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105C2-6FA2-4AA3-88E3-6A3A16D89AF5}" type="datetimeFigureOut">
              <a:rPr lang="ko-KR" altLang="en-US"/>
              <a:pPr>
                <a:defRPr/>
              </a:pPr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4787A6-166A-4FF3-AB11-802DF1A4385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471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660903-1A3B-44A6-8E5C-3C639A471605}" type="datetimeFigureOut">
              <a:rPr lang="ko-KR" altLang="en-US"/>
              <a:pPr>
                <a:defRPr/>
              </a:pPr>
              <a:t>2022-08-21</a:t>
            </a:fld>
            <a:endParaRPr lang="ko-K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47FBD-A357-485E-A768-BD6AFFEA637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567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2B0313-0085-46A4-A4A0-36BBA72389A8}" type="datetimeFigureOut">
              <a:rPr lang="ko-KR" altLang="en-US"/>
              <a:pPr>
                <a:defRPr/>
              </a:pPr>
              <a:t>2022-08-21</a:t>
            </a:fld>
            <a:endParaRPr lang="ko-KR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294F2-618B-459D-8BB7-709B67F5032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531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815D5-DE52-4117-A8B8-44F08EE0C9CD}" type="datetimeFigureOut">
              <a:rPr lang="ko-KR" altLang="en-US"/>
              <a:pPr>
                <a:defRPr/>
              </a:pPr>
              <a:t>2022-08-21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A458B0-A940-419E-9C12-BD28873F1E1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362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E3655-0FC0-4DE5-9F1E-52B9A223772F}" type="datetimeFigureOut">
              <a:rPr lang="ko-KR" altLang="en-US"/>
              <a:pPr>
                <a:defRPr/>
              </a:pPr>
              <a:t>2022-08-21</a:t>
            </a:fld>
            <a:endParaRPr lang="ko-KR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823A2B-63D3-4823-B3B3-2EB568F81BD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335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72D75-763D-4FBB-88C0-C276A1E5E829}" type="datetimeFigureOut">
              <a:rPr lang="ko-KR" altLang="en-US"/>
              <a:pPr>
                <a:defRPr/>
              </a:pPr>
              <a:t>2022-08-21</a:t>
            </a:fld>
            <a:endParaRPr lang="ko-K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DF352E-4031-4927-98E9-374B0DE1D7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60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rtlCol="0">
            <a:normAutofit/>
          </a:bodyPr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AB4889-068C-49DD-AA3D-B5FEE33D698D}" type="datetimeFigureOut">
              <a:rPr lang="ko-KR" altLang="en-US"/>
              <a:pPr>
                <a:defRPr/>
              </a:pPr>
              <a:t>2022-08-21</a:t>
            </a:fld>
            <a:endParaRPr lang="ko-K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F8B6F-EC77-4230-83DA-D179346F9FC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524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35013" y="403225"/>
            <a:ext cx="9221787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35013" y="2012950"/>
            <a:ext cx="9221787" cy="479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13" y="7007225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323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6336D8B-0EE3-4F0A-8B7F-D4AD1B131884}" type="datetimeFigureOut">
              <a:rPr lang="ko-KR" altLang="en-US"/>
              <a:pPr>
                <a:defRPr/>
              </a:pPr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713" y="7007225"/>
            <a:ext cx="36083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323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738" y="7007225"/>
            <a:ext cx="24050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323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D587748-785B-4451-826D-3875EF2555E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6475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006475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defTabSz="1006475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defTabSz="1006475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defTabSz="1006475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defTabSz="1006475" rtl="0" fontAlgn="base" latinLnBrk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defTabSz="1006475" rtl="0" fontAlgn="base" latinLnBrk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defTabSz="1006475" rtl="0" fontAlgn="base" latinLnBrk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defTabSz="1006475" rtl="0" fontAlgn="base" latinLnBrk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50825" indent="-250825" algn="l" defTabSz="1006475" rtl="0" eaLnBrk="0" fontAlgn="base" latinLnBrk="1" hangingPunct="0">
        <a:lnSpc>
          <a:spcPct val="90000"/>
        </a:lnSpc>
        <a:spcBef>
          <a:spcPts val="11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55650" indent="-250825" algn="l" defTabSz="1006475" rtl="0" eaLnBrk="0" fontAlgn="base" latinLnBrk="1" hangingPunct="0">
        <a:lnSpc>
          <a:spcPct val="90000"/>
        </a:lnSpc>
        <a:spcBef>
          <a:spcPts val="550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250825" algn="l" defTabSz="1006475" rtl="0" eaLnBrk="0" fontAlgn="base" latinLnBrk="1" hangingPunct="0">
        <a:lnSpc>
          <a:spcPct val="90000"/>
        </a:lnSpc>
        <a:spcBef>
          <a:spcPts val="550"/>
        </a:spcBef>
        <a:spcAft>
          <a:spcPct val="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713" indent="-250825" algn="l" defTabSz="1006475" rtl="0" eaLnBrk="0" fontAlgn="base" latinLnBrk="1" hangingPunct="0">
        <a:lnSpc>
          <a:spcPct val="90000"/>
        </a:lnSpc>
        <a:spcBef>
          <a:spcPts val="55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66950" indent="-250825" algn="l" defTabSz="1006475" rtl="0" eaLnBrk="0" fontAlgn="base" latinLnBrk="1" hangingPunct="0">
        <a:lnSpc>
          <a:spcPct val="90000"/>
        </a:lnSpc>
        <a:spcBef>
          <a:spcPts val="55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png"/><Relationship Id="rId7" Type="http://schemas.openxmlformats.org/officeDocument/2006/relationships/image" Target="../media/image53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4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.png"/><Relationship Id="rId7" Type="http://schemas.openxmlformats.org/officeDocument/2006/relationships/image" Target="../media/image8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18937" y="6334700"/>
            <a:ext cx="2449069" cy="897923"/>
          </a:xfrm>
          <a:prstGeom prst="rect">
            <a:avLst/>
          </a:prstGeom>
        </p:spPr>
      </p:pic>
      <p:sp>
        <p:nvSpPr>
          <p:cNvPr id="2051" name="TextBox 6"/>
          <p:cNvSpPr txBox="1">
            <a:spLocks noChangeArrowheads="1"/>
          </p:cNvSpPr>
          <p:nvPr/>
        </p:nvSpPr>
        <p:spPr>
          <a:xfrm>
            <a:off x="702861" y="2666120"/>
            <a:ext cx="6554788" cy="9233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5400" dirty="0">
                <a:solidFill>
                  <a:srgbClr val="004D9B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5400" dirty="0" smtClean="0">
                <a:solidFill>
                  <a:srgbClr val="004D9B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5400" dirty="0">
                <a:solidFill>
                  <a:srgbClr val="004D9B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</a:t>
            </a:r>
            <a:r>
              <a:rPr lang="ko-KR" altLang="en-US" sz="5400" dirty="0">
                <a:solidFill>
                  <a:srgbClr val="004D9B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프로젝트</a:t>
            </a:r>
          </a:p>
        </p:txBody>
      </p:sp>
      <p:sp>
        <p:nvSpPr>
          <p:cNvPr id="2052" name="TextBox 8"/>
          <p:cNvSpPr txBox="1">
            <a:spLocks noChangeArrowheads="1"/>
          </p:cNvSpPr>
          <p:nvPr/>
        </p:nvSpPr>
        <p:spPr>
          <a:xfrm>
            <a:off x="702861" y="4107570"/>
            <a:ext cx="494558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000" dirty="0">
                <a:solidFill>
                  <a:srgbClr val="004D9B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2022. 08. </a:t>
            </a:r>
            <a:r>
              <a:rPr lang="en-US" altLang="ko-KR" sz="2000" dirty="0" smtClean="0">
                <a:solidFill>
                  <a:srgbClr val="004D9B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22.   </a:t>
            </a:r>
            <a:r>
              <a:rPr lang="en-US" altLang="ko-KR" sz="2000" dirty="0">
                <a:solidFill>
                  <a:srgbClr val="004D9B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|   IT</a:t>
            </a:r>
            <a:r>
              <a:rPr lang="ko-KR" altLang="en-US" sz="2000" dirty="0">
                <a:solidFill>
                  <a:srgbClr val="004D9B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그룹 </a:t>
            </a:r>
            <a:r>
              <a:rPr lang="ko-KR" altLang="en-US" sz="2000" dirty="0" err="1">
                <a:solidFill>
                  <a:srgbClr val="004D9B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인턴십</a:t>
            </a:r>
            <a:r>
              <a:rPr lang="ko-KR" altLang="en-US" sz="2000" dirty="0">
                <a:solidFill>
                  <a:srgbClr val="004D9B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프로젝트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0688972" cy="755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sp>
        <p:nvSpPr>
          <p:cNvPr id="4127" name="TextBox 4"/>
          <p:cNvSpPr txBox="1">
            <a:spLocks noChangeArrowheads="1"/>
          </p:cNvSpPr>
          <p:nvPr/>
        </p:nvSpPr>
        <p:spPr>
          <a:xfrm>
            <a:off x="4717796" y="2386480"/>
            <a:ext cx="329188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3200" b="1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i</a:t>
            </a:r>
            <a:r>
              <a:rPr lang="en-US" altLang="ko-KR" sz="3200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-ONE U</a:t>
            </a:r>
            <a:r>
              <a:rPr lang="ko-KR" altLang="en-US" sz="3200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sz="32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프로젝트</a:t>
            </a:r>
            <a:endParaRPr lang="ko-KR" altLang="en-US" sz="3200" b="1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>
          <a:xfrm>
            <a:off x="590459" y="1253310"/>
            <a:ext cx="5772634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3600" b="1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U </a:t>
            </a: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 세부내용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4133" name="그림 41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1783" y="2971255"/>
            <a:ext cx="3174228" cy="317422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95118" y="1314866"/>
            <a:ext cx="9534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717794" y="2381895"/>
            <a:ext cx="3187715" cy="592516"/>
          </a:xfrm>
          <a:prstGeom prst="roundRect">
            <a:avLst/>
          </a:prstGeom>
          <a:solidFill>
            <a:srgbClr val="C0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13" name="TextBox 4"/>
          <p:cNvSpPr txBox="1">
            <a:spLocks noChangeArrowheads="1"/>
          </p:cNvSpPr>
          <p:nvPr/>
        </p:nvSpPr>
        <p:spPr>
          <a:xfrm>
            <a:off x="4717794" y="3125563"/>
            <a:ext cx="577446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8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중소기업 채용에 관심 있는 </a:t>
            </a:r>
            <a:r>
              <a:rPr lang="en-US" altLang="ko-KR" sz="18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MZ </a:t>
            </a:r>
            <a:r>
              <a:rPr lang="ko-KR" altLang="en-US" sz="18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세대와</a:t>
            </a:r>
            <a:endParaRPr lang="en-US" altLang="ko-KR" sz="18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b="1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i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-ONE JOB</a:t>
            </a: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을 이용하는 중소기업을 위한 추천 서비스</a:t>
            </a:r>
            <a:r>
              <a:rPr lang="ko-KR" altLang="en-US" sz="18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 </a:t>
            </a:r>
            <a:endParaRPr lang="ko-KR" altLang="en-US" sz="1800" b="1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717794" y="4040321"/>
            <a:ext cx="1451512" cy="592516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4"/>
          <p:cNvSpPr txBox="1">
            <a:spLocks noChangeArrowheads="1"/>
          </p:cNvSpPr>
          <p:nvPr/>
        </p:nvSpPr>
        <p:spPr>
          <a:xfrm>
            <a:off x="4717794" y="4087007"/>
            <a:ext cx="158547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MZ</a:t>
            </a:r>
            <a:r>
              <a:rPr lang="ko-KR" altLang="en-US" sz="2800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sz="28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세대</a:t>
            </a:r>
            <a:endParaRPr lang="ko-KR" altLang="en-US" sz="2800" b="1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17794" y="5837361"/>
            <a:ext cx="1451512" cy="592516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4"/>
          <p:cNvSpPr txBox="1">
            <a:spLocks noChangeArrowheads="1"/>
          </p:cNvSpPr>
          <p:nvPr/>
        </p:nvSpPr>
        <p:spPr>
          <a:xfrm>
            <a:off x="4717794" y="5890359"/>
            <a:ext cx="145151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8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중소기업</a:t>
            </a:r>
            <a:endParaRPr lang="ko-KR" altLang="en-US" sz="2800" b="1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16" name="TextBox 4"/>
          <p:cNvSpPr txBox="1">
            <a:spLocks noChangeArrowheads="1"/>
          </p:cNvSpPr>
          <p:nvPr/>
        </p:nvSpPr>
        <p:spPr>
          <a:xfrm>
            <a:off x="4717794" y="4761802"/>
            <a:ext cx="577446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8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해시태그를 통한 맞춤 기업 추천</a:t>
            </a:r>
            <a:endParaRPr lang="ko-KR" altLang="en-US" sz="1800" b="1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>
          <a:xfrm>
            <a:off x="4717794" y="5200469"/>
            <a:ext cx="577446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8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지역별 중소기업 취업 지원 정책 안내</a:t>
            </a:r>
            <a:endParaRPr lang="ko-KR" altLang="en-US" sz="1800" b="1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18" name="TextBox 4"/>
          <p:cNvSpPr txBox="1">
            <a:spLocks noChangeArrowheads="1"/>
          </p:cNvSpPr>
          <p:nvPr/>
        </p:nvSpPr>
        <p:spPr>
          <a:xfrm>
            <a:off x="4717794" y="6542910"/>
            <a:ext cx="577446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8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분야별 맞춤 지원 정책 추천으로 서비스 적극 참여 유도</a:t>
            </a:r>
            <a:endParaRPr lang="ko-KR" altLang="en-US" sz="1800" b="1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763929" y="1838086"/>
            <a:ext cx="54053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>
          <a:xfrm>
            <a:off x="286610" y="263525"/>
            <a:ext cx="678552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소개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pic>
        <p:nvPicPr>
          <p:cNvPr id="4130" name="그림 4129"/>
          <p:cNvPicPr>
            <a:picLocks noChangeAspect="1"/>
          </p:cNvPicPr>
          <p:nvPr/>
        </p:nvPicPr>
        <p:blipFill rotWithShape="1">
          <a:blip r:embed="rId4"/>
          <a:srcRect l="50524" t="32904" r="1086" b="1873"/>
          <a:stretch/>
        </p:blipFill>
        <p:spPr>
          <a:xfrm>
            <a:off x="1409024" y="3029874"/>
            <a:ext cx="4421529" cy="358815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889" r="67621" b="16482"/>
          <a:stretch/>
        </p:blipFill>
        <p:spPr>
          <a:xfrm>
            <a:off x="7183738" y="3029874"/>
            <a:ext cx="2562146" cy="358815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4"/>
          <p:cNvSpPr txBox="1">
            <a:spLocks noChangeArrowheads="1"/>
          </p:cNvSpPr>
          <p:nvPr/>
        </p:nvSpPr>
        <p:spPr>
          <a:xfrm>
            <a:off x="1778775" y="6772184"/>
            <a:ext cx="368202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800" b="1" dirty="0" smtClean="0">
                <a:latin typeface="IBK iDream M"/>
                <a:ea typeface="IBK iDream M"/>
              </a:rPr>
              <a:t>키워드 별 회사 공고 추천</a:t>
            </a:r>
            <a:endParaRPr lang="ko-KR" altLang="en-US" sz="1800" b="1" dirty="0">
              <a:latin typeface="IBK iDream M"/>
              <a:ea typeface="IBK iDream M"/>
            </a:endParaRPr>
          </a:p>
        </p:txBody>
      </p:sp>
      <p:sp>
        <p:nvSpPr>
          <p:cNvPr id="12" name="TextBox 4"/>
          <p:cNvSpPr txBox="1">
            <a:spLocks noChangeArrowheads="1"/>
          </p:cNvSpPr>
          <p:nvPr/>
        </p:nvSpPr>
        <p:spPr>
          <a:xfrm>
            <a:off x="590459" y="1253310"/>
            <a:ext cx="5240094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타 채용 플랫폼 사례 조사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>
          <a:xfrm>
            <a:off x="6623798" y="6772184"/>
            <a:ext cx="368202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b="1" dirty="0" smtClean="0">
                <a:latin typeface="IBK iDream M"/>
                <a:ea typeface="IBK iDream M"/>
              </a:rPr>
              <a:t>복리후생 관련 수치화</a:t>
            </a:r>
            <a:r>
              <a:rPr lang="ko-KR" altLang="en-US" sz="1800" b="1" dirty="0" smtClean="0">
                <a:latin typeface="IBK iDream M"/>
                <a:ea typeface="IBK iDream M"/>
              </a:rPr>
              <a:t> </a:t>
            </a:r>
            <a:endParaRPr lang="ko-KR" altLang="en-US" sz="1800" b="1" dirty="0">
              <a:latin typeface="IBK iDream M"/>
              <a:ea typeface="IBK iDream M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5118" y="1314866"/>
            <a:ext cx="9534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 descr="원티드 고객센터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674" y="2204758"/>
            <a:ext cx="3268228" cy="51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잡플래닛, 취업 정보 담은 '대학 제휴 서비스' 론칭 - 아시아투데이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134" y="2137530"/>
            <a:ext cx="2965353" cy="65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연결선 17"/>
          <p:cNvCxnSpPr/>
          <p:nvPr/>
        </p:nvCxnSpPr>
        <p:spPr>
          <a:xfrm>
            <a:off x="833379" y="1838086"/>
            <a:ext cx="4710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>
          <a:xfrm>
            <a:off x="286610" y="263525"/>
            <a:ext cx="678552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소개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sp>
        <p:nvSpPr>
          <p:cNvPr id="4099" name="TextBox 3"/>
          <p:cNvSpPr txBox="1">
            <a:spLocks noChangeArrowheads="1"/>
          </p:cNvSpPr>
          <p:nvPr/>
        </p:nvSpPr>
        <p:spPr>
          <a:xfrm>
            <a:off x="286610" y="263525"/>
            <a:ext cx="513034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3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 데이터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pic>
        <p:nvPicPr>
          <p:cNvPr id="4130" name="그림 4129"/>
          <p:cNvPicPr>
            <a:picLocks noChangeAspect="1"/>
          </p:cNvPicPr>
          <p:nvPr/>
        </p:nvPicPr>
        <p:blipFill rotWithShape="1">
          <a:blip r:embed="rId4"/>
          <a:srcRect b="40266"/>
          <a:stretch/>
        </p:blipFill>
        <p:spPr>
          <a:xfrm>
            <a:off x="263365" y="2277483"/>
            <a:ext cx="10165081" cy="4528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" t="12346" r="3786"/>
          <a:stretch/>
        </p:blipFill>
        <p:spPr>
          <a:xfrm>
            <a:off x="263364" y="2273204"/>
            <a:ext cx="10165081" cy="4541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4"/>
          <p:cNvSpPr txBox="1">
            <a:spLocks noChangeArrowheads="1"/>
          </p:cNvSpPr>
          <p:nvPr/>
        </p:nvSpPr>
        <p:spPr>
          <a:xfrm>
            <a:off x="590459" y="1253310"/>
            <a:ext cx="2187466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b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메인페이지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5118" y="1314866"/>
            <a:ext cx="9534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sp>
        <p:nvSpPr>
          <p:cNvPr id="15" name="순서도: 처리 14"/>
          <p:cNvSpPr/>
          <p:nvPr/>
        </p:nvSpPr>
        <p:spPr>
          <a:xfrm>
            <a:off x="152190" y="2341914"/>
            <a:ext cx="10370334" cy="4456393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처리 22"/>
          <p:cNvSpPr/>
          <p:nvPr/>
        </p:nvSpPr>
        <p:spPr>
          <a:xfrm>
            <a:off x="167640" y="6496065"/>
            <a:ext cx="4614354" cy="60448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>
          <a:xfrm>
            <a:off x="395976" y="6567474"/>
            <a:ext cx="410519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4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JOB</a:t>
            </a:r>
            <a:endParaRPr lang="ko-KR" altLang="en-US" sz="24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" t="-633" r="234" b="-3119"/>
          <a:stretch/>
        </p:blipFill>
        <p:spPr>
          <a:xfrm>
            <a:off x="548376" y="2763567"/>
            <a:ext cx="6842760" cy="327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" r="2754"/>
          <a:stretch/>
        </p:blipFill>
        <p:spPr>
          <a:xfrm>
            <a:off x="5707937" y="2531688"/>
            <a:ext cx="4405921" cy="3881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" descr="https://cdn-icons-png.flaticon.com/512/2920/292034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51" y="1092491"/>
            <a:ext cx="749170" cy="74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4"/>
          <p:cNvSpPr txBox="1">
            <a:spLocks noChangeArrowheads="1"/>
          </p:cNvSpPr>
          <p:nvPr/>
        </p:nvSpPr>
        <p:spPr>
          <a:xfrm>
            <a:off x="152400" y="1213168"/>
            <a:ext cx="385572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   데이터 출처 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67640" y="1957833"/>
            <a:ext cx="3368040" cy="91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3"/>
          <p:cNvSpPr txBox="1">
            <a:spLocks noChangeArrowheads="1"/>
          </p:cNvSpPr>
          <p:nvPr/>
        </p:nvSpPr>
        <p:spPr>
          <a:xfrm>
            <a:off x="286610" y="263525"/>
            <a:ext cx="513034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3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 데이터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2107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56260" y="2155046"/>
            <a:ext cx="9585960" cy="5138293"/>
            <a:chOff x="4498300" y="2407920"/>
            <a:chExt cx="6024434" cy="4977731"/>
          </a:xfrm>
        </p:grpSpPr>
        <p:sp>
          <p:nvSpPr>
            <p:cNvPr id="15" name="순서도: 처리 14"/>
            <p:cNvSpPr/>
            <p:nvPr/>
          </p:nvSpPr>
          <p:spPr>
            <a:xfrm>
              <a:off x="4498300" y="2407920"/>
              <a:ext cx="6024434" cy="4977731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순서도: 처리 16"/>
            <p:cNvSpPr/>
            <p:nvPr/>
          </p:nvSpPr>
          <p:spPr>
            <a:xfrm>
              <a:off x="4498300" y="6664043"/>
              <a:ext cx="6024434" cy="604484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4"/>
            <p:cNvSpPr txBox="1">
              <a:spLocks noChangeArrowheads="1"/>
            </p:cNvSpPr>
            <p:nvPr/>
          </p:nvSpPr>
          <p:spPr>
            <a:xfrm>
              <a:off x="4832598" y="6735454"/>
              <a:ext cx="535968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2400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i</a:t>
              </a:r>
              <a:r>
                <a:rPr lang="en-US" altLang="ko-KR" sz="2400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-ONE JOB</a:t>
              </a:r>
              <a:endParaRPr lang="ko-KR" altLang="en-US" sz="2400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811" y="2293468"/>
            <a:ext cx="3713789" cy="4129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920" y="2288558"/>
            <a:ext cx="3716234" cy="4129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4"/>
          <p:cNvSpPr txBox="1">
            <a:spLocks noChangeArrowheads="1"/>
          </p:cNvSpPr>
          <p:nvPr/>
        </p:nvSpPr>
        <p:spPr>
          <a:xfrm>
            <a:off x="152400" y="1213168"/>
            <a:ext cx="502920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   데이터 구조</a:t>
            </a:r>
            <a:r>
              <a:rPr lang="en-US" altLang="ko-KR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(ERD)</a:t>
            </a: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7640" y="1957833"/>
            <a:ext cx="4568190" cy="91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https://cdn-icons-png.flaticon.com/512/8020/802072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10" y="1135544"/>
            <a:ext cx="801578" cy="80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3"/>
          <p:cNvSpPr txBox="1">
            <a:spLocks noChangeArrowheads="1"/>
          </p:cNvSpPr>
          <p:nvPr/>
        </p:nvSpPr>
        <p:spPr>
          <a:xfrm>
            <a:off x="286610" y="263525"/>
            <a:ext cx="513034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3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 데이터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461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sp>
        <p:nvSpPr>
          <p:cNvPr id="15" name="순서도: 처리 14"/>
          <p:cNvSpPr/>
          <p:nvPr/>
        </p:nvSpPr>
        <p:spPr>
          <a:xfrm>
            <a:off x="167640" y="2293522"/>
            <a:ext cx="10355094" cy="4456393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8051" y="2421600"/>
            <a:ext cx="6990672" cy="2482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281" y="3820181"/>
            <a:ext cx="6807200" cy="2763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순서도: 처리 22"/>
          <p:cNvSpPr/>
          <p:nvPr/>
        </p:nvSpPr>
        <p:spPr>
          <a:xfrm>
            <a:off x="172958" y="6447673"/>
            <a:ext cx="3167210" cy="60448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>
          <a:xfrm>
            <a:off x="401295" y="6519082"/>
            <a:ext cx="2817733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온라인 청년센터</a:t>
            </a:r>
            <a:endParaRPr lang="ko-KR" altLang="en-US" sz="24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17" name="Picture 2" descr="https://cdn-icons-png.flaticon.com/512/2920/292034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51" y="1092491"/>
            <a:ext cx="749170" cy="74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4"/>
          <p:cNvSpPr txBox="1">
            <a:spLocks noChangeArrowheads="1"/>
          </p:cNvSpPr>
          <p:nvPr/>
        </p:nvSpPr>
        <p:spPr>
          <a:xfrm>
            <a:off x="152400" y="1213168"/>
            <a:ext cx="638287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   데이터 출처 </a:t>
            </a:r>
            <a:r>
              <a:rPr lang="en-US" altLang="ko-KR" sz="36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(OPEN API)</a:t>
            </a: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7640" y="1957833"/>
            <a:ext cx="5951220" cy="91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>
          <a:xfrm>
            <a:off x="286610" y="263525"/>
            <a:ext cx="513034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3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 데이터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1425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sp>
        <p:nvSpPr>
          <p:cNvPr id="15" name="순서도: 처리 14"/>
          <p:cNvSpPr/>
          <p:nvPr/>
        </p:nvSpPr>
        <p:spPr>
          <a:xfrm>
            <a:off x="167640" y="2341914"/>
            <a:ext cx="10354884" cy="4456393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21551" y="2579936"/>
            <a:ext cx="7602835" cy="3198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9"/>
          <a:stretch/>
        </p:blipFill>
        <p:spPr>
          <a:xfrm>
            <a:off x="473740" y="3429534"/>
            <a:ext cx="4495622" cy="3089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순서도: 처리 22"/>
          <p:cNvSpPr/>
          <p:nvPr/>
        </p:nvSpPr>
        <p:spPr>
          <a:xfrm>
            <a:off x="5915620" y="6472775"/>
            <a:ext cx="4614354" cy="60448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>
          <a:xfrm>
            <a:off x="6143956" y="6544184"/>
            <a:ext cx="410519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4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중소벤처기업부</a:t>
            </a:r>
            <a:endParaRPr lang="ko-KR" altLang="en-US" sz="24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13" name="Picture 2" descr="https://cdn-icons-png.flaticon.com/512/2920/292034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51" y="1092491"/>
            <a:ext cx="749170" cy="74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4"/>
          <p:cNvSpPr txBox="1">
            <a:spLocks noChangeArrowheads="1"/>
          </p:cNvSpPr>
          <p:nvPr/>
        </p:nvSpPr>
        <p:spPr>
          <a:xfrm>
            <a:off x="152400" y="1213168"/>
            <a:ext cx="638287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   데이터 출처 </a:t>
            </a:r>
            <a:r>
              <a:rPr lang="en-US" altLang="ko-KR" sz="36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(OPEN API)</a:t>
            </a: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7640" y="1957833"/>
            <a:ext cx="5951220" cy="91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3"/>
          <p:cNvSpPr txBox="1">
            <a:spLocks noChangeArrowheads="1"/>
          </p:cNvSpPr>
          <p:nvPr/>
        </p:nvSpPr>
        <p:spPr>
          <a:xfrm>
            <a:off x="286610" y="263525"/>
            <a:ext cx="513034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3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 데이터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3184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sp>
        <p:nvSpPr>
          <p:cNvPr id="2" name="순서도: 처리 1"/>
          <p:cNvSpPr/>
          <p:nvPr/>
        </p:nvSpPr>
        <p:spPr>
          <a:xfrm>
            <a:off x="165270" y="2407920"/>
            <a:ext cx="4138700" cy="4977731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처리 3"/>
          <p:cNvSpPr/>
          <p:nvPr/>
        </p:nvSpPr>
        <p:spPr>
          <a:xfrm>
            <a:off x="165270" y="6634516"/>
            <a:ext cx="4138700" cy="60448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/>
          <p:cNvSpPr/>
          <p:nvPr/>
        </p:nvSpPr>
        <p:spPr>
          <a:xfrm>
            <a:off x="4498300" y="2407920"/>
            <a:ext cx="6024434" cy="4977731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4"/>
          <p:cNvSpPr txBox="1">
            <a:spLocks noChangeArrowheads="1"/>
          </p:cNvSpPr>
          <p:nvPr/>
        </p:nvSpPr>
        <p:spPr>
          <a:xfrm>
            <a:off x="393607" y="6705925"/>
            <a:ext cx="368202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온라인 청년센터</a:t>
            </a:r>
            <a:endParaRPr lang="ko-KR" altLang="en-US" sz="24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7" name="순서도: 처리 16"/>
          <p:cNvSpPr/>
          <p:nvPr/>
        </p:nvSpPr>
        <p:spPr>
          <a:xfrm>
            <a:off x="4498300" y="6634516"/>
            <a:ext cx="6024434" cy="60448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4"/>
          <p:cNvSpPr txBox="1">
            <a:spLocks noChangeArrowheads="1"/>
          </p:cNvSpPr>
          <p:nvPr/>
        </p:nvSpPr>
        <p:spPr>
          <a:xfrm>
            <a:off x="4832598" y="6705925"/>
            <a:ext cx="535968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4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중소벤처기업부</a:t>
            </a:r>
            <a:endParaRPr lang="ko-KR" altLang="en-US" sz="24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351" y="2549390"/>
            <a:ext cx="3962331" cy="3982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69" y="2549390"/>
            <a:ext cx="3181038" cy="3982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4"/>
          <p:cNvSpPr txBox="1">
            <a:spLocks noChangeArrowheads="1"/>
          </p:cNvSpPr>
          <p:nvPr/>
        </p:nvSpPr>
        <p:spPr>
          <a:xfrm>
            <a:off x="152400" y="1213168"/>
            <a:ext cx="502920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   데이터 구조</a:t>
            </a:r>
            <a:r>
              <a:rPr lang="en-US" altLang="ko-KR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(ERD)</a:t>
            </a: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67640" y="1957833"/>
            <a:ext cx="4568190" cy="91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" descr="https://cdn-icons-png.flaticon.com/512/8020/802072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10" y="1135544"/>
            <a:ext cx="801578" cy="80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3"/>
          <p:cNvSpPr txBox="1">
            <a:spLocks noChangeArrowheads="1"/>
          </p:cNvSpPr>
          <p:nvPr/>
        </p:nvSpPr>
        <p:spPr>
          <a:xfrm>
            <a:off x="286610" y="263525"/>
            <a:ext cx="513034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3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 데이터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922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>
          <a:xfrm>
            <a:off x="286609" y="263525"/>
            <a:ext cx="680234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4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 기능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(1)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4" r="4242"/>
          <a:stretch/>
        </p:blipFill>
        <p:spPr>
          <a:xfrm>
            <a:off x="1523508" y="2967355"/>
            <a:ext cx="8763492" cy="4108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2" t="37052" r="66788" b="33241"/>
          <a:stretch/>
        </p:blipFill>
        <p:spPr>
          <a:xfrm>
            <a:off x="338244" y="2154793"/>
            <a:ext cx="3678877" cy="1965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4"/>
          <p:cNvSpPr txBox="1">
            <a:spLocks noChangeArrowheads="1"/>
          </p:cNvSpPr>
          <p:nvPr/>
        </p:nvSpPr>
        <p:spPr>
          <a:xfrm>
            <a:off x="590459" y="1253310"/>
            <a:ext cx="353958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맞춤기업 해시태그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5118" y="1314866"/>
            <a:ext cx="9534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pic>
        <p:nvPicPr>
          <p:cNvPr id="4131" name="그림 4130"/>
          <p:cNvPicPr>
            <a:picLocks noChangeAspect="1"/>
          </p:cNvPicPr>
          <p:nvPr/>
        </p:nvPicPr>
        <p:blipFill rotWithShape="1">
          <a:blip r:embed="rId4"/>
          <a:srcRect r="22980"/>
          <a:stretch>
            <a:fillRect/>
          </a:stretch>
        </p:blipFill>
        <p:spPr>
          <a:xfrm>
            <a:off x="371982" y="2838534"/>
            <a:ext cx="9948226" cy="17339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2" y="5717512"/>
            <a:ext cx="9948226" cy="1489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4"/>
          <p:cNvSpPr txBox="1">
            <a:spLocks noChangeArrowheads="1"/>
          </p:cNvSpPr>
          <p:nvPr/>
        </p:nvSpPr>
        <p:spPr>
          <a:xfrm>
            <a:off x="590458" y="1253310"/>
            <a:ext cx="536838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맞춤기업 해시태그 추천 기능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5118" y="1314866"/>
            <a:ext cx="9534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4"/>
          <p:cNvSpPr txBox="1">
            <a:spLocks noChangeArrowheads="1"/>
          </p:cNvSpPr>
          <p:nvPr/>
        </p:nvSpPr>
        <p:spPr>
          <a:xfrm>
            <a:off x="973823" y="2101217"/>
            <a:ext cx="5896927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4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JOB </a:t>
            </a: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복리후생 데이터 수집 후 </a:t>
            </a:r>
            <a:r>
              <a:rPr lang="en-US" altLang="ko-KR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DB </a:t>
            </a: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저장</a:t>
            </a:r>
            <a:endParaRPr lang="ko-KR" altLang="en-US" sz="24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5" name="TextBox 4"/>
          <p:cNvSpPr txBox="1">
            <a:spLocks noChangeArrowheads="1"/>
          </p:cNvSpPr>
          <p:nvPr/>
        </p:nvSpPr>
        <p:spPr>
          <a:xfrm>
            <a:off x="973823" y="4980194"/>
            <a:ext cx="7879621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4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JOB </a:t>
            </a: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복리후생 데이터 기반 </a:t>
            </a:r>
            <a:r>
              <a:rPr lang="en-US" altLang="ko-KR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4</a:t>
            </a: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가지 해시태그 키워드 지정 </a:t>
            </a:r>
            <a:endParaRPr lang="ko-KR" altLang="en-US" sz="24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15364" name="Picture 4" descr="https://cdn-icons.flaticon.com/png/512/3840/premium/3840653.png?token=exp=1661046324~hmac=c9ff3c54acfef02f6efea768c637a2d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82" y="2080049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s://cdn-icons.flaticon.com/png/512/3840/premium/3840738.png?token=exp=1661046329~hmac=a2642f7c3d593f66dccb5015e7fca3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5" y="4959026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3"/>
          <p:cNvSpPr txBox="1">
            <a:spLocks noChangeArrowheads="1"/>
          </p:cNvSpPr>
          <p:nvPr/>
        </p:nvSpPr>
        <p:spPr>
          <a:xfrm>
            <a:off x="286609" y="263525"/>
            <a:ext cx="680234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4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 기능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(1)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sp>
        <p:nvSpPr>
          <p:cNvPr id="3075" name="TextBox 4"/>
          <p:cNvSpPr txBox="1">
            <a:spLocks noChangeArrowheads="1"/>
          </p:cNvSpPr>
          <p:nvPr/>
        </p:nvSpPr>
        <p:spPr bwMode="auto">
          <a:xfrm>
            <a:off x="965200" y="750396"/>
            <a:ext cx="20355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3200" dirty="0" smtClean="0">
                <a:solidFill>
                  <a:srgbClr val="004D9B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목차</a:t>
            </a:r>
            <a:endParaRPr lang="ko-KR" altLang="en-US" sz="3200" dirty="0">
              <a:solidFill>
                <a:srgbClr val="004D9B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076" name="TextBox 5"/>
          <p:cNvSpPr txBox="1">
            <a:spLocks noChangeArrowheads="1"/>
          </p:cNvSpPr>
          <p:nvPr/>
        </p:nvSpPr>
        <p:spPr bwMode="auto">
          <a:xfrm>
            <a:off x="1115036" y="1436697"/>
            <a:ext cx="5671843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400" b="1" dirty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1. </a:t>
            </a:r>
            <a:r>
              <a:rPr lang="en-US" altLang="ko-KR" sz="2400" b="1" dirty="0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IT</a:t>
            </a:r>
            <a:r>
              <a:rPr lang="ko-KR" altLang="en-US" sz="2400" b="1" dirty="0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그룹 </a:t>
            </a:r>
            <a:r>
              <a:rPr lang="ko-KR" altLang="en-US" sz="2400" b="1" dirty="0" err="1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인턴십</a:t>
            </a:r>
            <a:r>
              <a:rPr lang="ko-KR" altLang="en-US" sz="2400" b="1" dirty="0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프로그램</a:t>
            </a:r>
            <a:endParaRPr lang="en-US" altLang="ko-KR" sz="2000" b="1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2000" b="1" dirty="0">
              <a:solidFill>
                <a:srgbClr val="004D9B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400" b="1" dirty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2. </a:t>
            </a:r>
            <a:r>
              <a:rPr lang="en-US" altLang="ko-KR" sz="2400" b="1" dirty="0" err="1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i</a:t>
            </a:r>
            <a:r>
              <a:rPr lang="en-US" altLang="ko-KR" sz="2400" b="1" dirty="0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-ONE U </a:t>
            </a:r>
            <a:r>
              <a:rPr lang="ko-KR" altLang="en-US" sz="2400" b="1" dirty="0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프로젝트 소개</a:t>
            </a:r>
            <a:endParaRPr lang="en-US" altLang="ko-KR" sz="2400" b="1" dirty="0" smtClean="0">
              <a:solidFill>
                <a:srgbClr val="004D9B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2000" b="1" dirty="0" smtClean="0">
              <a:solidFill>
                <a:srgbClr val="004D9B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400" b="1" dirty="0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3. </a:t>
            </a:r>
            <a:r>
              <a:rPr lang="en-US" altLang="ko-KR" sz="2400" b="1" dirty="0" err="1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i</a:t>
            </a:r>
            <a:r>
              <a:rPr lang="en-US" altLang="ko-KR" sz="2400" b="1" dirty="0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-ONE U </a:t>
            </a:r>
            <a:r>
              <a:rPr lang="ko-KR" altLang="en-US" sz="2400" b="1" dirty="0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프로젝트 데이터</a:t>
            </a:r>
            <a:endParaRPr lang="en-US" altLang="ko-KR" sz="2400" b="1" dirty="0" smtClean="0">
              <a:solidFill>
                <a:srgbClr val="004D9B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2000" b="1" dirty="0" smtClean="0">
              <a:solidFill>
                <a:srgbClr val="004D9B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2400" b="1" dirty="0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4. </a:t>
            </a:r>
            <a:r>
              <a:rPr lang="en-US" altLang="ko-KR" sz="2400" b="1" dirty="0" err="1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i</a:t>
            </a:r>
            <a:r>
              <a:rPr lang="en-US" altLang="ko-KR" sz="2400" b="1" dirty="0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-ONE U </a:t>
            </a:r>
            <a:r>
              <a:rPr lang="ko-KR" altLang="en-US" sz="2400" b="1" dirty="0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프로젝트 기능 </a:t>
            </a:r>
            <a:r>
              <a:rPr lang="en-US" altLang="ko-KR" sz="2400" b="1" dirty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1, 2, </a:t>
            </a:r>
            <a:r>
              <a:rPr lang="en-US" altLang="ko-KR" sz="2400" b="1" dirty="0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2000" b="1" dirty="0" smtClean="0">
              <a:solidFill>
                <a:srgbClr val="004D9B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2400" b="1" dirty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5</a:t>
            </a:r>
            <a:r>
              <a:rPr lang="en-US" altLang="ko-KR" sz="2400" b="1" dirty="0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r>
              <a:rPr lang="en-US" altLang="ko-KR" sz="2400" b="1" dirty="0" err="1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i</a:t>
            </a:r>
            <a:r>
              <a:rPr lang="en-US" altLang="ko-KR" sz="2400" b="1" dirty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-ONE U </a:t>
            </a:r>
            <a:r>
              <a:rPr lang="ko-KR" altLang="en-US" sz="2400" b="1" dirty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프로젝트 </a:t>
            </a:r>
            <a:r>
              <a:rPr lang="ko-KR" altLang="en-US" sz="2400" b="1" dirty="0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시연</a:t>
            </a:r>
            <a:endParaRPr lang="en-US" altLang="ko-KR" sz="2400" b="1" dirty="0" smtClean="0">
              <a:solidFill>
                <a:srgbClr val="004D9B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2000" b="1" dirty="0" smtClean="0">
              <a:solidFill>
                <a:srgbClr val="004D9B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400" b="1" dirty="0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6. </a:t>
            </a:r>
            <a:r>
              <a:rPr lang="ko-KR" altLang="en-US" sz="2400" b="1" dirty="0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발전 및 활용 방안</a:t>
            </a:r>
            <a:endParaRPr lang="en-US" altLang="ko-KR" sz="2400" b="1" dirty="0">
              <a:solidFill>
                <a:srgbClr val="004D9B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2000" b="1" dirty="0">
              <a:solidFill>
                <a:srgbClr val="004D9B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400" b="1" dirty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7</a:t>
            </a:r>
            <a:r>
              <a:rPr lang="en-US" altLang="ko-KR" sz="2400" b="1" dirty="0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r>
              <a:rPr lang="ko-KR" altLang="en-US" sz="2400" b="1" dirty="0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기술 </a:t>
            </a:r>
            <a:r>
              <a:rPr lang="ko-KR" altLang="en-US" sz="2400" b="1" dirty="0" err="1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스택</a:t>
            </a:r>
            <a:r>
              <a:rPr lang="ko-KR" altLang="en-US" sz="2400" b="1" dirty="0" smtClean="0">
                <a:solidFill>
                  <a:srgbClr val="004D9B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및 아키텍처 </a:t>
            </a:r>
            <a:endParaRPr lang="en-US" altLang="ko-KR" sz="2400" b="1" dirty="0">
              <a:solidFill>
                <a:srgbClr val="004D9B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21" y="6500853"/>
            <a:ext cx="2215764" cy="812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pic>
        <p:nvPicPr>
          <p:cNvPr id="4140" name="그림 41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01130" y="2673457"/>
            <a:ext cx="4072384" cy="11337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143" name="TextBox 4"/>
          <p:cNvSpPr txBox="1">
            <a:spLocks noChangeArrowheads="1"/>
          </p:cNvSpPr>
          <p:nvPr/>
        </p:nvSpPr>
        <p:spPr>
          <a:xfrm>
            <a:off x="6721998" y="2084576"/>
            <a:ext cx="144144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해시태그 도출</a:t>
            </a:r>
          </a:p>
        </p:txBody>
      </p:sp>
      <p:sp>
        <p:nvSpPr>
          <p:cNvPr id="4144" name="TextBox 4"/>
          <p:cNvSpPr txBox="1">
            <a:spLocks noChangeArrowheads="1"/>
          </p:cNvSpPr>
          <p:nvPr/>
        </p:nvSpPr>
        <p:spPr>
          <a:xfrm>
            <a:off x="1536336" y="2084576"/>
            <a:ext cx="186270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해시태그 충족 기준</a:t>
            </a:r>
          </a:p>
        </p:txBody>
      </p:sp>
      <p:pic>
        <p:nvPicPr>
          <p:cNvPr id="4146" name="그림 414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54245" y="4206846"/>
            <a:ext cx="7226281" cy="29889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l="7500" t="2120" r="2500" b="87630"/>
          <a:stretch>
            <a:fillRect/>
          </a:stretch>
        </p:blipFill>
        <p:spPr>
          <a:xfrm>
            <a:off x="392803" y="4828447"/>
            <a:ext cx="9911062" cy="15955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342" y="2673457"/>
            <a:ext cx="3492507" cy="11337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495118" y="1314866"/>
            <a:ext cx="9534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4" name="Picture 2" descr="https://cdn-icons.flaticon.com/png/512/3899/premium/3899497.png?token=exp=1661046847~hmac=de33a4a038d7c9cef3ed53f5fb9c7da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18" y="4768617"/>
            <a:ext cx="1865429" cy="186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s://cdn-icons.flaticon.com/png/512/3840/premium/3840739.png?token=exp=1661046971~hmac=a2d652f2d8996bb819076709673012dc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80" y="2017242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s://cdn-icons.flaticon.com/png/512/3840/premium/3840753.png?token=exp=1661046977~hmac=c1b75612c06e586bbdaef52aeed2dc0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42" y="2017242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4"/>
          <p:cNvSpPr txBox="1">
            <a:spLocks noChangeArrowheads="1"/>
          </p:cNvSpPr>
          <p:nvPr/>
        </p:nvSpPr>
        <p:spPr>
          <a:xfrm>
            <a:off x="944170" y="4285330"/>
            <a:ext cx="259240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맞춤기업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해시태크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쿼리문</a:t>
            </a:r>
            <a:endParaRPr lang="ko-KR" altLang="en-US" sz="1800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5122" name="Picture 2" descr="https://cdn-icons.flaticon.com/png/512/3840/premium/3840754.png?token=exp=1661074261~hmac=52c528b4b702223ce7cb471ab812dcc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03" y="4217996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4"/>
          <p:cNvSpPr txBox="1">
            <a:spLocks noChangeArrowheads="1"/>
          </p:cNvSpPr>
          <p:nvPr/>
        </p:nvSpPr>
        <p:spPr>
          <a:xfrm>
            <a:off x="590458" y="1253310"/>
            <a:ext cx="536838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맞춤기업 해시태그 추천 기능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2" name="TextBox 3"/>
          <p:cNvSpPr txBox="1">
            <a:spLocks noChangeArrowheads="1"/>
          </p:cNvSpPr>
          <p:nvPr/>
        </p:nvSpPr>
        <p:spPr>
          <a:xfrm>
            <a:off x="286609" y="263525"/>
            <a:ext cx="680234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4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 기능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(1)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sp>
        <p:nvSpPr>
          <p:cNvPr id="4128" name="TextBox 4"/>
          <p:cNvSpPr txBox="1">
            <a:spLocks noChangeArrowheads="1"/>
          </p:cNvSpPr>
          <p:nvPr/>
        </p:nvSpPr>
        <p:spPr>
          <a:xfrm>
            <a:off x="1195304" y="-680232"/>
            <a:ext cx="8002272" cy="36146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800" b="1" dirty="0">
                <a:latin typeface="IBK iDream M"/>
                <a:ea typeface="IBK iDream M"/>
              </a:rPr>
              <a:t>‘</a:t>
            </a:r>
            <a:r>
              <a:rPr lang="ko-KR" altLang="en-US" sz="1800" b="1" dirty="0" err="1">
                <a:latin typeface="IBK iDream M"/>
                <a:ea typeface="IBK iDream M"/>
              </a:rPr>
              <a:t>구글</a:t>
            </a:r>
            <a:r>
              <a:rPr lang="ko-KR" altLang="en-US" sz="1800" b="1" dirty="0">
                <a:latin typeface="IBK iDream M"/>
                <a:ea typeface="IBK iDream M"/>
              </a:rPr>
              <a:t> </a:t>
            </a:r>
            <a:r>
              <a:rPr lang="ko-KR" altLang="en-US" sz="1800" b="1" dirty="0" err="1">
                <a:latin typeface="IBK iDream M"/>
                <a:ea typeface="IBK iDream M"/>
              </a:rPr>
              <a:t>트렌드</a:t>
            </a:r>
            <a:r>
              <a:rPr lang="en-US" altLang="ko-KR" sz="1800" b="1" dirty="0">
                <a:latin typeface="IBK iDream M"/>
                <a:ea typeface="IBK iDream M"/>
              </a:rPr>
              <a:t>’</a:t>
            </a:r>
            <a:r>
              <a:rPr lang="ko-KR" altLang="en-US" sz="1800" b="1" dirty="0">
                <a:latin typeface="IBK iDream M"/>
                <a:ea typeface="IBK iDream M"/>
              </a:rPr>
              <a:t>를 바탕으로 기업 및 산업 관련 정보를 한 눈에 제공</a:t>
            </a:r>
          </a:p>
        </p:txBody>
      </p:sp>
      <p:sp>
        <p:nvSpPr>
          <p:cNvPr id="2" name="양쪽 모서리가 잘린 사각형 1"/>
          <p:cNvSpPr/>
          <p:nvPr/>
        </p:nvSpPr>
        <p:spPr>
          <a:xfrm>
            <a:off x="162047" y="2156850"/>
            <a:ext cx="10376508" cy="5250947"/>
          </a:xfrm>
          <a:prstGeom prst="snip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30" name="그림 41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9242" y="2785560"/>
            <a:ext cx="4336110" cy="35918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578" name="Picture 2" descr="구글 트렌드로 알아보는 나라별 관심 차종 | YOUNG HYUNDAI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14311" r="11086" b="9445"/>
          <a:stretch/>
        </p:blipFill>
        <p:spPr bwMode="auto">
          <a:xfrm>
            <a:off x="7762594" y="3492682"/>
            <a:ext cx="2503413" cy="20737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s://cdn-icons.flaticon.com/png/512/2377/premium/2377877.png?token=exp=1661052179~hmac=31628cd331b6466bbc871f4803b0bb6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173" y="4308768"/>
            <a:ext cx="545465" cy="54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4"/>
          <p:cNvSpPr txBox="1">
            <a:spLocks noChangeArrowheads="1"/>
          </p:cNvSpPr>
          <p:nvPr/>
        </p:nvSpPr>
        <p:spPr>
          <a:xfrm>
            <a:off x="590459" y="1253310"/>
            <a:ext cx="221370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상세페이지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5118" y="1314866"/>
            <a:ext cx="9534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54144" y="6977798"/>
            <a:ext cx="9511863" cy="4571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4"/>
          <p:cNvSpPr txBox="1">
            <a:spLocks noChangeArrowheads="1"/>
          </p:cNvSpPr>
          <p:nvPr/>
        </p:nvSpPr>
        <p:spPr>
          <a:xfrm>
            <a:off x="590459" y="6697933"/>
            <a:ext cx="9760172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‘</a:t>
            </a:r>
            <a:r>
              <a:rPr lang="ko-KR" altLang="en-US" sz="24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네이버</a:t>
            </a: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뉴스</a:t>
            </a:r>
            <a:r>
              <a:rPr lang="en-US" altLang="ko-KR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’,‘</a:t>
            </a:r>
            <a:r>
              <a:rPr lang="ko-KR" altLang="en-US" sz="24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구글</a:t>
            </a: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24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트렌드</a:t>
            </a:r>
            <a:r>
              <a:rPr lang="en-US" altLang="ko-KR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’</a:t>
            </a: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활용하여 기업 및 산업 관련 정보를 한 눈에 제공</a:t>
            </a:r>
            <a:endParaRPr lang="ko-KR" altLang="en-US" sz="24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>
          <a:xfrm>
            <a:off x="286609" y="263525"/>
            <a:ext cx="680234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4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 기능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(2)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1026" name="Picture 2" descr="네이버 뉴스검색가이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173" y="2780493"/>
            <a:ext cx="3153233" cy="349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" t="11544" r="7635" b="2556"/>
          <a:stretch/>
        </p:blipFill>
        <p:spPr>
          <a:xfrm>
            <a:off x="758665" y="2097578"/>
            <a:ext cx="9174481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4"/>
          <p:cNvSpPr txBox="1">
            <a:spLocks noChangeArrowheads="1"/>
          </p:cNvSpPr>
          <p:nvPr/>
        </p:nvSpPr>
        <p:spPr>
          <a:xfrm>
            <a:off x="590458" y="1253310"/>
            <a:ext cx="219846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b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상세페이지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5118" y="1314866"/>
            <a:ext cx="9534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/>
          <a:stretch/>
        </p:blipFill>
        <p:spPr>
          <a:xfrm>
            <a:off x="758665" y="2097578"/>
            <a:ext cx="9174480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3"/>
          <p:cNvSpPr txBox="1">
            <a:spLocks noChangeArrowheads="1"/>
          </p:cNvSpPr>
          <p:nvPr/>
        </p:nvSpPr>
        <p:spPr>
          <a:xfrm>
            <a:off x="286609" y="263525"/>
            <a:ext cx="680234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4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 기능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(2)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sp>
        <p:nvSpPr>
          <p:cNvPr id="2" name="양쪽 모서리가 잘린 사각형 1"/>
          <p:cNvSpPr/>
          <p:nvPr/>
        </p:nvSpPr>
        <p:spPr>
          <a:xfrm rot="16200000">
            <a:off x="5351585" y="2211905"/>
            <a:ext cx="5398751" cy="4967073"/>
          </a:xfrm>
          <a:prstGeom prst="snip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4"/>
          <p:cNvSpPr txBox="1">
            <a:spLocks noChangeArrowheads="1"/>
          </p:cNvSpPr>
          <p:nvPr/>
        </p:nvSpPr>
        <p:spPr>
          <a:xfrm>
            <a:off x="590459" y="1262737"/>
            <a:ext cx="3928473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산업 관련 정보 제공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5118" y="1314866"/>
            <a:ext cx="9534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6" name="Picture 4" descr="https://cdn-icons.flaticon.com/png/512/3298/premium/3298615.png?token=exp=1661051019~hmac=7acd05f9eca6b7d42d8c510738d1713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29930" y="3804561"/>
            <a:ext cx="1549579" cy="15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/>
          <p:cNvSpPr txBox="1">
            <a:spLocks noChangeArrowheads="1"/>
          </p:cNvSpPr>
          <p:nvPr/>
        </p:nvSpPr>
        <p:spPr>
          <a:xfrm>
            <a:off x="843801" y="2863835"/>
            <a:ext cx="367513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0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구글</a:t>
            </a: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20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트렌드의</a:t>
            </a:r>
            <a:r>
              <a:rPr lang="en-US" altLang="ko-KR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산업별 관심도 추이</a:t>
            </a:r>
            <a:endParaRPr lang="ko-KR" altLang="en-US" sz="20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7" name="순서도: 처리 16"/>
          <p:cNvSpPr/>
          <p:nvPr/>
        </p:nvSpPr>
        <p:spPr>
          <a:xfrm>
            <a:off x="7432150" y="1711324"/>
            <a:ext cx="3111030" cy="60448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8" name="TextBox 4"/>
          <p:cNvSpPr txBox="1">
            <a:spLocks noChangeArrowheads="1"/>
          </p:cNvSpPr>
          <p:nvPr/>
        </p:nvSpPr>
        <p:spPr>
          <a:xfrm>
            <a:off x="7442522" y="1782733"/>
            <a:ext cx="30919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그래프 시각화</a:t>
            </a:r>
            <a:endParaRPr lang="ko-KR" altLang="en-US" sz="24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 flipV="1">
            <a:off x="6945630" y="7002995"/>
            <a:ext cx="2827020" cy="12115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4"/>
          <p:cNvSpPr txBox="1">
            <a:spLocks noChangeArrowheads="1"/>
          </p:cNvSpPr>
          <p:nvPr/>
        </p:nvSpPr>
        <p:spPr>
          <a:xfrm>
            <a:off x="6658885" y="6761303"/>
            <a:ext cx="340583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산업 관심도 추이 파악 제공</a:t>
            </a:r>
            <a:endParaRPr lang="ko-KR" altLang="en-US" sz="20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6610" y="3415930"/>
            <a:ext cx="4789514" cy="2326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628001" y="4591314"/>
            <a:ext cx="2590303" cy="194272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254213" y="2463274"/>
            <a:ext cx="2615522" cy="19616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3"/>
          <p:cNvSpPr txBox="1">
            <a:spLocks noChangeArrowheads="1"/>
          </p:cNvSpPr>
          <p:nvPr/>
        </p:nvSpPr>
        <p:spPr>
          <a:xfrm>
            <a:off x="286609" y="263525"/>
            <a:ext cx="680234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4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 기능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(2)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sp>
        <p:nvSpPr>
          <p:cNvPr id="2" name="양쪽 모서리가 잘린 사각형 1"/>
          <p:cNvSpPr/>
          <p:nvPr/>
        </p:nvSpPr>
        <p:spPr>
          <a:xfrm rot="16200000">
            <a:off x="5351585" y="2211905"/>
            <a:ext cx="5398751" cy="4967073"/>
          </a:xfrm>
          <a:prstGeom prst="snip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31" name="그림 41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78784" y="2551988"/>
            <a:ext cx="3454986" cy="23033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32" name="그림 413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14960" y="4760246"/>
            <a:ext cx="2522853" cy="16819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35" name="그림 413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72040" y="3020624"/>
            <a:ext cx="4459488" cy="31210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TextBox 4"/>
          <p:cNvSpPr txBox="1">
            <a:spLocks noChangeArrowheads="1"/>
          </p:cNvSpPr>
          <p:nvPr/>
        </p:nvSpPr>
        <p:spPr>
          <a:xfrm>
            <a:off x="590459" y="1253310"/>
            <a:ext cx="391740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산업 관련 정보 제공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5118" y="1314866"/>
            <a:ext cx="9534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6" name="Picture 4" descr="https://cdn-icons.flaticon.com/png/512/3298/premium/3298615.png?token=exp=1661051019~hmac=7acd05f9eca6b7d42d8c510738d1713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29930" y="3804561"/>
            <a:ext cx="1549579" cy="15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/>
          <p:cNvSpPr txBox="1">
            <a:spLocks noChangeArrowheads="1"/>
          </p:cNvSpPr>
          <p:nvPr/>
        </p:nvSpPr>
        <p:spPr>
          <a:xfrm>
            <a:off x="1095706" y="2493446"/>
            <a:ext cx="341215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00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구글</a:t>
            </a: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20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트렌드의</a:t>
            </a:r>
            <a:r>
              <a:rPr lang="en-US" altLang="ko-KR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산업 관련 </a:t>
            </a:r>
            <a:r>
              <a:rPr lang="ko-KR" altLang="en-US" sz="20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검색어</a:t>
            </a:r>
            <a:endParaRPr lang="ko-KR" altLang="en-US" sz="20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7" name="순서도: 처리 16"/>
          <p:cNvSpPr/>
          <p:nvPr/>
        </p:nvSpPr>
        <p:spPr>
          <a:xfrm>
            <a:off x="7432150" y="1711324"/>
            <a:ext cx="3111030" cy="60448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8" name="TextBox 4"/>
          <p:cNvSpPr txBox="1">
            <a:spLocks noChangeArrowheads="1"/>
          </p:cNvSpPr>
          <p:nvPr/>
        </p:nvSpPr>
        <p:spPr>
          <a:xfrm>
            <a:off x="7442522" y="1782733"/>
            <a:ext cx="30919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4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워드클라우드</a:t>
            </a: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시각화</a:t>
            </a:r>
            <a:endParaRPr lang="ko-KR" altLang="en-US" sz="24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 flipV="1">
            <a:off x="7055090" y="7002995"/>
            <a:ext cx="2627618" cy="12115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4"/>
          <p:cNvSpPr txBox="1">
            <a:spLocks noChangeArrowheads="1"/>
          </p:cNvSpPr>
          <p:nvPr/>
        </p:nvSpPr>
        <p:spPr>
          <a:xfrm>
            <a:off x="6658885" y="6761303"/>
            <a:ext cx="340583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산업 관련 동향 파악 제공</a:t>
            </a:r>
            <a:endParaRPr lang="ko-KR" altLang="en-US" sz="20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2" name="TextBox 3"/>
          <p:cNvSpPr txBox="1">
            <a:spLocks noChangeArrowheads="1"/>
          </p:cNvSpPr>
          <p:nvPr/>
        </p:nvSpPr>
        <p:spPr>
          <a:xfrm>
            <a:off x="286609" y="263525"/>
            <a:ext cx="680234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4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 기능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(2)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520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sp>
        <p:nvSpPr>
          <p:cNvPr id="4100" name="TextBox 4"/>
          <p:cNvSpPr txBox="1">
            <a:spLocks noChangeArrowheads="1"/>
          </p:cNvSpPr>
          <p:nvPr/>
        </p:nvSpPr>
        <p:spPr>
          <a:xfrm>
            <a:off x="4200432" y="-964884"/>
            <a:ext cx="7280048" cy="3663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800" dirty="0">
                <a:latin typeface="IBK iDream M"/>
                <a:ea typeface="IBK iDream M"/>
              </a:rPr>
              <a:t>1-1. </a:t>
            </a:r>
            <a:r>
              <a:rPr lang="ko-KR" altLang="en-US" sz="1800" dirty="0">
                <a:latin typeface="IBK iDream M"/>
                <a:ea typeface="IBK iDream M"/>
              </a:rPr>
              <a:t>기능 </a:t>
            </a:r>
            <a:r>
              <a:rPr lang="en-US" altLang="ko-KR" sz="1800" dirty="0">
                <a:latin typeface="IBK iDream M"/>
                <a:ea typeface="IBK iDream M"/>
              </a:rPr>
              <a:t>2</a:t>
            </a:r>
            <a:r>
              <a:rPr lang="ko-KR" altLang="en-US" sz="1800" dirty="0">
                <a:latin typeface="IBK iDream M"/>
                <a:ea typeface="IBK iDream M"/>
              </a:rPr>
              <a:t> </a:t>
            </a:r>
            <a:r>
              <a:rPr lang="en-US" altLang="ko-KR" sz="1800" dirty="0">
                <a:latin typeface="IBK iDream M"/>
                <a:ea typeface="IBK iDream M"/>
              </a:rPr>
              <a:t>-</a:t>
            </a:r>
            <a:r>
              <a:rPr lang="ko-KR" altLang="en-US" sz="1800" dirty="0">
                <a:latin typeface="IBK iDream M"/>
                <a:ea typeface="IBK iDream M"/>
              </a:rPr>
              <a:t> 상세페이지 </a:t>
            </a:r>
            <a:r>
              <a:rPr lang="en-US" altLang="ko-KR" sz="1800" dirty="0">
                <a:latin typeface="IBK iDream M"/>
                <a:ea typeface="IBK iDream M"/>
              </a:rPr>
              <a:t>(</a:t>
            </a:r>
            <a:r>
              <a:rPr lang="ko-KR" altLang="en-US" sz="1800" dirty="0">
                <a:latin typeface="IBK iDream M"/>
                <a:ea typeface="IBK iDream M"/>
              </a:rPr>
              <a:t>기업 </a:t>
            </a:r>
            <a:r>
              <a:rPr lang="ko-KR" altLang="en-US" sz="1800" dirty="0" smtClean="0">
                <a:latin typeface="IBK iDream M"/>
                <a:ea typeface="IBK iDream M"/>
              </a:rPr>
              <a:t>관련 </a:t>
            </a:r>
            <a:r>
              <a:rPr lang="ko-KR" altLang="en-US" sz="1800" dirty="0">
                <a:latin typeface="IBK iDream M"/>
                <a:ea typeface="IBK iDream M"/>
              </a:rPr>
              <a:t>정보 제공</a:t>
            </a:r>
            <a:r>
              <a:rPr lang="en-US" altLang="ko-KR" sz="1800" dirty="0">
                <a:latin typeface="IBK iDream M"/>
                <a:ea typeface="IBK iDream M"/>
              </a:rPr>
              <a:t>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sp>
        <p:nvSpPr>
          <p:cNvPr id="4128" name="TextBox 4"/>
          <p:cNvSpPr txBox="1">
            <a:spLocks noChangeArrowheads="1"/>
          </p:cNvSpPr>
          <p:nvPr/>
        </p:nvSpPr>
        <p:spPr>
          <a:xfrm>
            <a:off x="1178400" y="-1029023"/>
            <a:ext cx="8002272" cy="36146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800" b="1" dirty="0">
                <a:latin typeface="IBK iDream M"/>
                <a:ea typeface="IBK iDream M"/>
              </a:rPr>
              <a:t>기업 관련 뉴스</a:t>
            </a:r>
          </a:p>
        </p:txBody>
      </p:sp>
      <p:sp>
        <p:nvSpPr>
          <p:cNvPr id="4133" name="TextBox 4"/>
          <p:cNvSpPr txBox="1">
            <a:spLocks noChangeArrowheads="1"/>
          </p:cNvSpPr>
          <p:nvPr/>
        </p:nvSpPr>
        <p:spPr>
          <a:xfrm>
            <a:off x="-2428402" y="-708069"/>
            <a:ext cx="8002272" cy="3646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800" b="1" dirty="0">
                <a:latin typeface="IBK iDream M"/>
                <a:ea typeface="IBK iDream M"/>
              </a:rPr>
              <a:t>기업 뉴스 </a:t>
            </a:r>
            <a:r>
              <a:rPr lang="ko-KR" altLang="en-US" sz="1800" b="1" dirty="0" err="1">
                <a:latin typeface="IBK iDream M"/>
                <a:ea typeface="IBK iDream M"/>
              </a:rPr>
              <a:t>캡처</a:t>
            </a:r>
            <a:endParaRPr lang="ko-KR" altLang="en-US" sz="1800" b="1" dirty="0">
              <a:latin typeface="IBK iDream M"/>
              <a:ea typeface="IBK iDream M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2097" t="8812" r="42586" b="34596"/>
          <a:stretch/>
        </p:blipFill>
        <p:spPr>
          <a:xfrm>
            <a:off x="561154" y="2366206"/>
            <a:ext cx="5141034" cy="3611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4"/>
          <p:cNvSpPr txBox="1">
            <a:spLocks noChangeArrowheads="1"/>
          </p:cNvSpPr>
          <p:nvPr/>
        </p:nvSpPr>
        <p:spPr>
          <a:xfrm>
            <a:off x="590459" y="1253310"/>
            <a:ext cx="391740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기</a:t>
            </a: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업 관련 정보 제공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5118" y="1314866"/>
            <a:ext cx="9534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양쪽 모서리가 잘린 사각형 12"/>
          <p:cNvSpPr/>
          <p:nvPr/>
        </p:nvSpPr>
        <p:spPr>
          <a:xfrm rot="16200000">
            <a:off x="5593013" y="2453330"/>
            <a:ext cx="5398751" cy="4484217"/>
          </a:xfrm>
          <a:prstGeom prst="snip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처리 13"/>
          <p:cNvSpPr/>
          <p:nvPr/>
        </p:nvSpPr>
        <p:spPr>
          <a:xfrm>
            <a:off x="7432150" y="1711324"/>
            <a:ext cx="3111030" cy="60448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15" name="Picture 4" descr="https://cdn-icons.flaticon.com/png/512/3298/premium/3298615.png?token=exp=1661051019~hmac=7acd05f9eca6b7d42d8c510738d1713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583925" y="3779837"/>
            <a:ext cx="1549579" cy="15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/>
          <p:cNvSpPr txBox="1">
            <a:spLocks noChangeArrowheads="1"/>
          </p:cNvSpPr>
          <p:nvPr/>
        </p:nvSpPr>
        <p:spPr>
          <a:xfrm>
            <a:off x="7442522" y="1782733"/>
            <a:ext cx="30919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4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네이버</a:t>
            </a: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기사 </a:t>
            </a:r>
            <a:r>
              <a:rPr lang="ko-KR" altLang="en-US" sz="24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크롤링</a:t>
            </a:r>
            <a:endParaRPr lang="ko-KR" altLang="en-US" sz="24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r="58062"/>
          <a:stretch/>
        </p:blipFill>
        <p:spPr>
          <a:xfrm>
            <a:off x="6982819" y="2651983"/>
            <a:ext cx="3560361" cy="4406655"/>
          </a:xfrm>
          <a:prstGeom prst="rect">
            <a:avLst/>
          </a:prstGeom>
        </p:spPr>
      </p:pic>
      <p:sp>
        <p:nvSpPr>
          <p:cNvPr id="17" name="TextBox 3"/>
          <p:cNvSpPr txBox="1">
            <a:spLocks noChangeArrowheads="1"/>
          </p:cNvSpPr>
          <p:nvPr/>
        </p:nvSpPr>
        <p:spPr>
          <a:xfrm>
            <a:off x="286609" y="263525"/>
            <a:ext cx="680234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4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 기능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(2)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>
          <a:xfrm>
            <a:off x="590458" y="1253310"/>
            <a:ext cx="4826494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키워드 별 맞춤 정책 추천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5118" y="1314866"/>
            <a:ext cx="9534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9" r="5069"/>
          <a:stretch/>
        </p:blipFill>
        <p:spPr>
          <a:xfrm>
            <a:off x="507206" y="2104597"/>
            <a:ext cx="9677400" cy="5047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3"/>
          <p:cNvSpPr txBox="1">
            <a:spLocks noChangeArrowheads="1"/>
          </p:cNvSpPr>
          <p:nvPr/>
        </p:nvSpPr>
        <p:spPr>
          <a:xfrm>
            <a:off x="286609" y="263525"/>
            <a:ext cx="680234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4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 기능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(3)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091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67640" y="1957833"/>
            <a:ext cx="5676900" cy="91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/>
          <p:cNvSpPr/>
          <p:nvPr/>
        </p:nvSpPr>
        <p:spPr>
          <a:xfrm>
            <a:off x="165270" y="2407920"/>
            <a:ext cx="4138700" cy="4977731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t="27670" r="61940"/>
          <a:stretch>
            <a:fillRect/>
          </a:stretch>
        </p:blipFill>
        <p:spPr>
          <a:xfrm>
            <a:off x="530774" y="2838641"/>
            <a:ext cx="3407692" cy="3404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순서도: 처리 15"/>
          <p:cNvSpPr/>
          <p:nvPr/>
        </p:nvSpPr>
        <p:spPr>
          <a:xfrm>
            <a:off x="165270" y="6634516"/>
            <a:ext cx="4138700" cy="60448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처리 16"/>
          <p:cNvSpPr/>
          <p:nvPr/>
        </p:nvSpPr>
        <p:spPr>
          <a:xfrm>
            <a:off x="4498300" y="2407920"/>
            <a:ext cx="6024434" cy="4977731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4"/>
          <p:cNvSpPr txBox="1">
            <a:spLocks noChangeArrowheads="1"/>
          </p:cNvSpPr>
          <p:nvPr/>
        </p:nvSpPr>
        <p:spPr>
          <a:xfrm>
            <a:off x="393607" y="6705925"/>
            <a:ext cx="368202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온라인 청년센터</a:t>
            </a:r>
            <a:endParaRPr lang="ko-KR" altLang="en-US" sz="24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1" name="순서도: 처리 20"/>
          <p:cNvSpPr/>
          <p:nvPr/>
        </p:nvSpPr>
        <p:spPr>
          <a:xfrm>
            <a:off x="4498300" y="6634516"/>
            <a:ext cx="6024434" cy="60448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4"/>
          <p:cNvSpPr txBox="1">
            <a:spLocks noChangeArrowheads="1"/>
          </p:cNvSpPr>
          <p:nvPr/>
        </p:nvSpPr>
        <p:spPr>
          <a:xfrm>
            <a:off x="4832598" y="6705925"/>
            <a:ext cx="535968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4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중소벤처기업부</a:t>
            </a:r>
            <a:endParaRPr lang="ko-KR" altLang="en-US" sz="24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484" y="2838641"/>
            <a:ext cx="4866066" cy="34048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218" name="Picture 2" descr="https://cdn-icons.flaticon.com/png/512/3251/premium/3251577.png?token=exp=1661076694~hmac=e8380af1ded8b4ed39de4ec77ccbd6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71" y="1159866"/>
            <a:ext cx="748800" cy="7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4"/>
          <p:cNvSpPr txBox="1">
            <a:spLocks noChangeArrowheads="1"/>
          </p:cNvSpPr>
          <p:nvPr/>
        </p:nvSpPr>
        <p:spPr>
          <a:xfrm>
            <a:off x="152400" y="1213168"/>
            <a:ext cx="601273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   키워드 별 맞춤 정책 추천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3" name="TextBox 3"/>
          <p:cNvSpPr txBox="1">
            <a:spLocks noChangeArrowheads="1"/>
          </p:cNvSpPr>
          <p:nvPr/>
        </p:nvSpPr>
        <p:spPr>
          <a:xfrm>
            <a:off x="286609" y="263525"/>
            <a:ext cx="680234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4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 기능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(3)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024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pic>
        <p:nvPicPr>
          <p:cNvPr id="4140" name="그림 41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7350" y="3236201"/>
            <a:ext cx="9439911" cy="1740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41" name="그림 414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7350" y="5683571"/>
            <a:ext cx="9439911" cy="136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4" descr="https://cdn-icons.flaticon.com/png/512/3840/premium/3840653.png?token=exp=1661046324~hmac=c9ff3c54acfef02f6efea768c637a2d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59" y="2077489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4"/>
          <p:cNvSpPr txBox="1">
            <a:spLocks noChangeArrowheads="1"/>
          </p:cNvSpPr>
          <p:nvPr/>
        </p:nvSpPr>
        <p:spPr>
          <a:xfrm>
            <a:off x="590458" y="2736187"/>
            <a:ext cx="595826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기업 정책 </a:t>
            </a:r>
            <a:r>
              <a:rPr lang="en-US" altLang="ko-KR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</a:t>
            </a: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금융</a:t>
            </a:r>
            <a:r>
              <a:rPr lang="en-US" altLang="ko-KR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, </a:t>
            </a: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창업</a:t>
            </a:r>
            <a:r>
              <a:rPr lang="en-US" altLang="ko-KR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, </a:t>
            </a: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기술</a:t>
            </a:r>
            <a:r>
              <a:rPr lang="en-US" altLang="ko-KR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, </a:t>
            </a: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인력</a:t>
            </a:r>
            <a:r>
              <a:rPr lang="en-US" altLang="ko-KR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, </a:t>
            </a: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수출</a:t>
            </a:r>
            <a:r>
              <a:rPr lang="en-US" altLang="ko-KR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, </a:t>
            </a: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내수</a:t>
            </a:r>
            <a:r>
              <a:rPr lang="en-US" altLang="ko-KR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, </a:t>
            </a: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벤처</a:t>
            </a:r>
            <a:r>
              <a:rPr lang="en-US" altLang="ko-KR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, </a:t>
            </a: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기타</a:t>
            </a:r>
            <a:r>
              <a:rPr lang="en-US" altLang="ko-KR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) </a:t>
            </a:r>
            <a:endParaRPr lang="ko-KR" altLang="en-US" sz="20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4"/>
          <p:cNvSpPr txBox="1">
            <a:spLocks noChangeArrowheads="1"/>
          </p:cNvSpPr>
          <p:nvPr/>
        </p:nvSpPr>
        <p:spPr>
          <a:xfrm>
            <a:off x="590460" y="5206128"/>
            <a:ext cx="3378226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청년 정책 </a:t>
            </a:r>
            <a:r>
              <a:rPr lang="en-US" altLang="ko-KR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</a:t>
            </a: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서울</a:t>
            </a:r>
            <a:r>
              <a:rPr lang="en-US" altLang="ko-KR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, </a:t>
            </a: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대구</a:t>
            </a:r>
            <a:r>
              <a:rPr lang="en-US" altLang="ko-KR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, </a:t>
            </a: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부산</a:t>
            </a:r>
            <a:r>
              <a:rPr lang="en-US" altLang="ko-KR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, …)</a:t>
            </a:r>
            <a:endParaRPr lang="ko-KR" altLang="en-US" sz="20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rcRect l="7500" t="14968" r="2500" b="69685"/>
          <a:stretch/>
        </p:blipFill>
        <p:spPr>
          <a:xfrm>
            <a:off x="803551" y="3205744"/>
            <a:ext cx="9011649" cy="18392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l="7500" t="33023" r="2500" b="55988"/>
          <a:stretch/>
        </p:blipFill>
        <p:spPr>
          <a:xfrm>
            <a:off x="803551" y="5676335"/>
            <a:ext cx="9011649" cy="1316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4"/>
          <p:cNvSpPr txBox="1">
            <a:spLocks noChangeArrowheads="1"/>
          </p:cNvSpPr>
          <p:nvPr/>
        </p:nvSpPr>
        <p:spPr>
          <a:xfrm>
            <a:off x="1188078" y="2092848"/>
            <a:ext cx="536064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키워드 별 해시태그 기반 정책 제공 </a:t>
            </a:r>
            <a:r>
              <a:rPr lang="ko-KR" altLang="en-US" sz="24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쿼리문</a:t>
            </a: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endParaRPr lang="ko-KR" altLang="en-US" sz="24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9" name="TextBox 4"/>
          <p:cNvSpPr txBox="1">
            <a:spLocks noChangeArrowheads="1"/>
          </p:cNvSpPr>
          <p:nvPr/>
        </p:nvSpPr>
        <p:spPr>
          <a:xfrm>
            <a:off x="590458" y="1253310"/>
            <a:ext cx="4826494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키워드 별 맞춤 정책 추천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5118" y="1314866"/>
            <a:ext cx="9534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3"/>
          <p:cNvSpPr txBox="1">
            <a:spLocks noChangeArrowheads="1"/>
          </p:cNvSpPr>
          <p:nvPr/>
        </p:nvSpPr>
        <p:spPr>
          <a:xfrm>
            <a:off x="286609" y="263525"/>
            <a:ext cx="680234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4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 기능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(3)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sp>
        <p:nvSpPr>
          <p:cNvPr id="4099" name="TextBox 3"/>
          <p:cNvSpPr txBox="1">
            <a:spLocks noChangeArrowheads="1"/>
          </p:cNvSpPr>
          <p:nvPr/>
        </p:nvSpPr>
        <p:spPr>
          <a:xfrm>
            <a:off x="286610" y="263525"/>
            <a:ext cx="445906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5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 </a:t>
            </a:r>
            <a:r>
              <a:rPr lang="ko-KR" altLang="en-US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시연</a:t>
            </a:r>
          </a:p>
        </p:txBody>
      </p:sp>
      <p:sp>
        <p:nvSpPr>
          <p:cNvPr id="4100" name="TextBox 4"/>
          <p:cNvSpPr txBox="1">
            <a:spLocks noChangeArrowheads="1"/>
          </p:cNvSpPr>
          <p:nvPr/>
        </p:nvSpPr>
        <p:spPr>
          <a:xfrm>
            <a:off x="329472" y="1155700"/>
            <a:ext cx="7280048" cy="3663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latin typeface="IBK iDream M"/>
                <a:ea typeface="IBK iDream M"/>
              </a:rPr>
              <a:t>1-1. </a:t>
            </a:r>
            <a:r>
              <a:rPr lang="ko-KR" altLang="en-US" sz="1800">
                <a:latin typeface="IBK iDream M"/>
                <a:ea typeface="IBK iDream M"/>
              </a:rPr>
              <a:t>기능 </a:t>
            </a:r>
            <a:r>
              <a:rPr lang="en-US" altLang="ko-KR" sz="1800">
                <a:latin typeface="IBK iDream M"/>
                <a:ea typeface="IBK iDream M"/>
              </a:rPr>
              <a:t>2</a:t>
            </a:r>
            <a:r>
              <a:rPr lang="ko-KR" altLang="en-US" sz="1800">
                <a:latin typeface="IBK iDream M"/>
                <a:ea typeface="IBK iDream M"/>
              </a:rPr>
              <a:t> </a:t>
            </a:r>
            <a:r>
              <a:rPr lang="en-US" altLang="ko-KR" sz="1800">
                <a:latin typeface="IBK iDream M"/>
                <a:ea typeface="IBK iDream M"/>
              </a:rPr>
              <a:t>-</a:t>
            </a:r>
            <a:r>
              <a:rPr lang="ko-KR" altLang="en-US" sz="1800">
                <a:latin typeface="IBK iDream M"/>
                <a:ea typeface="IBK iDream M"/>
              </a:rPr>
              <a:t> 상세페이지 </a:t>
            </a:r>
            <a:r>
              <a:rPr lang="en-US" altLang="ko-KR" sz="1800">
                <a:latin typeface="IBK iDream M"/>
                <a:ea typeface="IBK iDream M"/>
              </a:rPr>
              <a:t>(</a:t>
            </a:r>
            <a:r>
              <a:rPr lang="ko-KR" altLang="en-US" sz="1800">
                <a:latin typeface="IBK iDream M"/>
                <a:ea typeface="IBK iDream M"/>
              </a:rPr>
              <a:t>기업 및 산업 관련 정보 제공</a:t>
            </a:r>
            <a:r>
              <a:rPr lang="en-US" altLang="ko-KR" sz="1800">
                <a:latin typeface="IBK iDream M"/>
                <a:ea typeface="IBK iDream M"/>
              </a:rPr>
              <a:t>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sp>
        <p:nvSpPr>
          <p:cNvPr id="4133" name="TextBox 4"/>
          <p:cNvSpPr txBox="1">
            <a:spLocks noChangeArrowheads="1"/>
          </p:cNvSpPr>
          <p:nvPr/>
        </p:nvSpPr>
        <p:spPr>
          <a:xfrm>
            <a:off x="3487895" y="3779837"/>
            <a:ext cx="3716022" cy="3646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800" b="1">
                <a:latin typeface="IBK iDream M"/>
                <a:ea typeface="IBK iDream M"/>
              </a:rPr>
              <a:t>시연 영상 첨부 </a:t>
            </a:r>
            <a:r>
              <a:rPr lang="en-US" altLang="ko-KR" sz="1800" b="1">
                <a:latin typeface="IBK iDream M"/>
                <a:ea typeface="IBK iDream M"/>
              </a:rPr>
              <a:t>OR</a:t>
            </a:r>
            <a:r>
              <a:rPr lang="ko-KR" altLang="en-US" sz="1800" b="1">
                <a:latin typeface="IBK iDream M"/>
                <a:ea typeface="IBK iDream M"/>
              </a:rPr>
              <a:t> 직접 시연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sp>
        <p:nvSpPr>
          <p:cNvPr id="4099" name="TextBox 3"/>
          <p:cNvSpPr txBox="1">
            <a:spLocks noChangeArrowheads="1"/>
          </p:cNvSpPr>
          <p:nvPr/>
        </p:nvSpPr>
        <p:spPr>
          <a:xfrm>
            <a:off x="286610" y="263525"/>
            <a:ext cx="531553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1.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IT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그룹 </a:t>
            </a:r>
            <a:r>
              <a:rPr lang="ko-KR" altLang="en-US" sz="2800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인턴십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프로그램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2400" y="5538285"/>
            <a:ext cx="10384341" cy="18683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sp>
        <p:nvSpPr>
          <p:cNvPr id="30" name="대각선 방향의 모서리가 잘린 사각형 29"/>
          <p:cNvSpPr/>
          <p:nvPr/>
        </p:nvSpPr>
        <p:spPr>
          <a:xfrm>
            <a:off x="7233576" y="2301557"/>
            <a:ext cx="2772062" cy="4663440"/>
          </a:xfrm>
          <a:prstGeom prst="snip2Diag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1" name="그림 410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55483" y="2635134"/>
            <a:ext cx="1728248" cy="2304330"/>
          </a:xfrm>
          <a:prstGeom prst="ellipse">
            <a:avLst/>
          </a:prstGeom>
        </p:spPr>
      </p:pic>
      <p:sp>
        <p:nvSpPr>
          <p:cNvPr id="9" name="대각선 방향의 모서리가 잘린 사각형 8"/>
          <p:cNvSpPr/>
          <p:nvPr/>
        </p:nvSpPr>
        <p:spPr>
          <a:xfrm>
            <a:off x="673546" y="2301557"/>
            <a:ext cx="2772062" cy="4663440"/>
          </a:xfrm>
          <a:prstGeom prst="snip2Diag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4" name="TextBox 4"/>
          <p:cNvSpPr txBox="1">
            <a:spLocks noChangeArrowheads="1"/>
          </p:cNvSpPr>
          <p:nvPr/>
        </p:nvSpPr>
        <p:spPr>
          <a:xfrm>
            <a:off x="1185224" y="5116975"/>
            <a:ext cx="1725216" cy="42152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200" b="1" dirty="0">
                <a:latin typeface="IBK iDream M"/>
                <a:ea typeface="IBK iDream M"/>
              </a:rPr>
              <a:t>정용훈</a:t>
            </a:r>
          </a:p>
        </p:txBody>
      </p:sp>
      <p:sp>
        <p:nvSpPr>
          <p:cNvPr id="29" name="대각선 방향의 모서리가 잘린 사각형 28"/>
          <p:cNvSpPr/>
          <p:nvPr/>
        </p:nvSpPr>
        <p:spPr>
          <a:xfrm>
            <a:off x="3953561" y="2301557"/>
            <a:ext cx="2772062" cy="4663440"/>
          </a:xfrm>
          <a:prstGeom prst="snip2Diag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5" name="TextBox 4"/>
          <p:cNvSpPr txBox="1">
            <a:spLocks noChangeArrowheads="1"/>
          </p:cNvSpPr>
          <p:nvPr/>
        </p:nvSpPr>
        <p:spPr>
          <a:xfrm>
            <a:off x="4480176" y="5116975"/>
            <a:ext cx="1725216" cy="4213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200" b="1" dirty="0">
                <a:latin typeface="IBK iDream M"/>
                <a:ea typeface="IBK iDream M"/>
              </a:rPr>
              <a:t>이우영</a:t>
            </a:r>
          </a:p>
        </p:txBody>
      </p:sp>
      <p:sp>
        <p:nvSpPr>
          <p:cNvPr id="4106" name="TextBox 4"/>
          <p:cNvSpPr txBox="1">
            <a:spLocks noChangeArrowheads="1"/>
          </p:cNvSpPr>
          <p:nvPr/>
        </p:nvSpPr>
        <p:spPr>
          <a:xfrm>
            <a:off x="7758515" y="5121899"/>
            <a:ext cx="1725216" cy="4163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200" b="1" dirty="0">
                <a:latin typeface="IBK iDream M"/>
                <a:ea typeface="IBK iDream M"/>
              </a:rPr>
              <a:t>박찬오</a:t>
            </a:r>
          </a:p>
        </p:txBody>
      </p:sp>
      <p:pic>
        <p:nvPicPr>
          <p:cNvPr id="4113" name="그림 41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95985" y="2655796"/>
            <a:ext cx="1728000" cy="2304000"/>
          </a:xfrm>
          <a:prstGeom prst="ellipse">
            <a:avLst/>
          </a:prstGeom>
        </p:spPr>
      </p:pic>
      <p:pic>
        <p:nvPicPr>
          <p:cNvPr id="4114" name="그림 41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68995" y="2690786"/>
            <a:ext cx="1728000" cy="2223506"/>
          </a:xfrm>
          <a:prstGeom prst="ellipse">
            <a:avLst/>
          </a:prstGeom>
        </p:spPr>
      </p:pic>
      <p:sp>
        <p:nvSpPr>
          <p:cNvPr id="22" name="TextBox 4"/>
          <p:cNvSpPr txBox="1">
            <a:spLocks noChangeArrowheads="1"/>
          </p:cNvSpPr>
          <p:nvPr/>
        </p:nvSpPr>
        <p:spPr>
          <a:xfrm>
            <a:off x="152400" y="1152208"/>
            <a:ext cx="407926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3600" b="1" dirty="0" smtClean="0">
                <a:latin typeface="IBK iDream M"/>
                <a:ea typeface="IBK iDream M"/>
              </a:rPr>
              <a:t>Team Member</a:t>
            </a:r>
            <a:endParaRPr lang="ko-KR" altLang="en-US" sz="3600" b="1" dirty="0">
              <a:latin typeface="IBK iDream M"/>
              <a:ea typeface="IBK iDream M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7640" y="1896873"/>
            <a:ext cx="4079262" cy="91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4"/>
          <p:cNvSpPr txBox="1">
            <a:spLocks noChangeArrowheads="1"/>
          </p:cNvSpPr>
          <p:nvPr/>
        </p:nvSpPr>
        <p:spPr>
          <a:xfrm>
            <a:off x="1182192" y="5619477"/>
            <a:ext cx="172521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b="1" dirty="0" smtClean="0">
                <a:latin typeface="IBK iDream M"/>
                <a:ea typeface="IBK iDream M"/>
              </a:rPr>
              <a:t>IT</a:t>
            </a:r>
            <a:r>
              <a:rPr lang="ko-KR" altLang="en-US" b="1" dirty="0" smtClean="0">
                <a:latin typeface="IBK iDream M"/>
                <a:ea typeface="IBK iDream M"/>
              </a:rPr>
              <a:t>정보부</a:t>
            </a:r>
            <a:endParaRPr lang="ko-KR" altLang="en-US" b="1" dirty="0">
              <a:latin typeface="IBK iDream M"/>
              <a:ea typeface="IBK iDream M"/>
            </a:endParaRPr>
          </a:p>
        </p:txBody>
      </p:sp>
      <p:sp>
        <p:nvSpPr>
          <p:cNvPr id="33" name="TextBox 4"/>
          <p:cNvSpPr txBox="1">
            <a:spLocks noChangeArrowheads="1"/>
          </p:cNvSpPr>
          <p:nvPr/>
        </p:nvSpPr>
        <p:spPr>
          <a:xfrm>
            <a:off x="3953561" y="5619477"/>
            <a:ext cx="275507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b="1" dirty="0" err="1" smtClean="0">
                <a:latin typeface="IBK iDream M"/>
                <a:ea typeface="IBK iDream M"/>
              </a:rPr>
              <a:t>클라우드추진</a:t>
            </a:r>
            <a:r>
              <a:rPr lang="en-US" altLang="ko-KR" b="1" dirty="0" smtClean="0">
                <a:latin typeface="IBK iDream M"/>
                <a:ea typeface="IBK iDream M"/>
              </a:rPr>
              <a:t>Cell</a:t>
            </a:r>
            <a:endParaRPr lang="ko-KR" altLang="en-US" b="1" dirty="0">
              <a:latin typeface="IBK iDream M"/>
              <a:ea typeface="IBK iDream M"/>
            </a:endParaRPr>
          </a:p>
        </p:txBody>
      </p:sp>
      <p:sp>
        <p:nvSpPr>
          <p:cNvPr id="34" name="TextBox 4"/>
          <p:cNvSpPr txBox="1">
            <a:spLocks noChangeArrowheads="1"/>
          </p:cNvSpPr>
          <p:nvPr/>
        </p:nvSpPr>
        <p:spPr>
          <a:xfrm>
            <a:off x="7755483" y="5624401"/>
            <a:ext cx="172521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b="1" dirty="0" smtClean="0">
                <a:latin typeface="IBK iDream M"/>
                <a:ea typeface="IBK iDream M"/>
              </a:rPr>
              <a:t>IT</a:t>
            </a:r>
            <a:r>
              <a:rPr lang="ko-KR" altLang="en-US" b="1" dirty="0" smtClean="0">
                <a:latin typeface="IBK iDream M"/>
                <a:ea typeface="IBK iDream M"/>
              </a:rPr>
              <a:t>정보부</a:t>
            </a:r>
            <a:endParaRPr lang="ko-KR" altLang="en-US" b="1" dirty="0">
              <a:latin typeface="IBK iDream M"/>
              <a:ea typeface="IBK iDream M"/>
            </a:endParaRPr>
          </a:p>
        </p:txBody>
      </p:sp>
      <p:sp>
        <p:nvSpPr>
          <p:cNvPr id="35" name="TextBox 4"/>
          <p:cNvSpPr txBox="1">
            <a:spLocks noChangeArrowheads="1"/>
          </p:cNvSpPr>
          <p:nvPr/>
        </p:nvSpPr>
        <p:spPr>
          <a:xfrm>
            <a:off x="7652688" y="6149295"/>
            <a:ext cx="1930805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PM,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데이터수집</a:t>
            </a:r>
            <a:endParaRPr lang="en-US" altLang="ko-KR" sz="1600" dirty="0" smtClean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PPT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제작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7" name="TextBox 4"/>
          <p:cNvSpPr txBox="1">
            <a:spLocks noChangeArrowheads="1"/>
          </p:cNvSpPr>
          <p:nvPr/>
        </p:nvSpPr>
        <p:spPr>
          <a:xfrm>
            <a:off x="964872" y="6149295"/>
            <a:ext cx="2189410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데이터수집</a:t>
            </a:r>
            <a:endParaRPr lang="en-US" altLang="ko-KR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DB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구축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, Back End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8" name="TextBox 4"/>
          <p:cNvSpPr txBox="1">
            <a:spLocks noChangeArrowheads="1"/>
          </p:cNvSpPr>
          <p:nvPr/>
        </p:nvSpPr>
        <p:spPr>
          <a:xfrm>
            <a:off x="4374189" y="6149743"/>
            <a:ext cx="1930805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Front End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Back End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sp>
        <p:nvSpPr>
          <p:cNvPr id="4099" name="TextBox 3"/>
          <p:cNvSpPr txBox="1">
            <a:spLocks noChangeArrowheads="1"/>
          </p:cNvSpPr>
          <p:nvPr/>
        </p:nvSpPr>
        <p:spPr>
          <a:xfrm>
            <a:off x="286610" y="263525"/>
            <a:ext cx="416964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6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ko-KR" altLang="en-US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발전 및 활용 방안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>
          <a:xfrm>
            <a:off x="590458" y="1253310"/>
            <a:ext cx="6215455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b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한계점과 추후 발전 및 활용 방안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5118" y="1314866"/>
            <a:ext cx="9534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접힌 도형 1"/>
          <p:cNvSpPr/>
          <p:nvPr/>
        </p:nvSpPr>
        <p:spPr>
          <a:xfrm>
            <a:off x="817034" y="2396467"/>
            <a:ext cx="9057743" cy="2083443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접힌 도형 9"/>
          <p:cNvSpPr/>
          <p:nvPr/>
        </p:nvSpPr>
        <p:spPr>
          <a:xfrm>
            <a:off x="817034" y="4979406"/>
            <a:ext cx="9057743" cy="2083443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처리 10"/>
          <p:cNvSpPr/>
          <p:nvPr/>
        </p:nvSpPr>
        <p:spPr>
          <a:xfrm>
            <a:off x="948462" y="2094225"/>
            <a:ext cx="3167210" cy="60448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4"/>
          <p:cNvSpPr txBox="1">
            <a:spLocks noChangeArrowheads="1"/>
          </p:cNvSpPr>
          <p:nvPr/>
        </p:nvSpPr>
        <p:spPr>
          <a:xfrm>
            <a:off x="1176799" y="2165634"/>
            <a:ext cx="2817733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한계점</a:t>
            </a:r>
            <a:endParaRPr lang="ko-KR" altLang="en-US" sz="24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3" name="순서도: 처리 12"/>
          <p:cNvSpPr/>
          <p:nvPr/>
        </p:nvSpPr>
        <p:spPr>
          <a:xfrm>
            <a:off x="948462" y="4677164"/>
            <a:ext cx="3167210" cy="60448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4"/>
          <p:cNvSpPr txBox="1">
            <a:spLocks noChangeArrowheads="1"/>
          </p:cNvSpPr>
          <p:nvPr/>
        </p:nvSpPr>
        <p:spPr>
          <a:xfrm>
            <a:off x="1176799" y="4748573"/>
            <a:ext cx="2817733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발전 및 활용방안</a:t>
            </a:r>
            <a:endParaRPr lang="ko-KR" altLang="en-US" sz="24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5" name="TextBox 4"/>
          <p:cNvSpPr txBox="1">
            <a:spLocks noChangeArrowheads="1"/>
          </p:cNvSpPr>
          <p:nvPr/>
        </p:nvSpPr>
        <p:spPr>
          <a:xfrm>
            <a:off x="952981" y="3614057"/>
            <a:ext cx="87858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0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JOB</a:t>
            </a: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의 </a:t>
            </a:r>
            <a:r>
              <a:rPr lang="en-US" altLang="ko-KR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API</a:t>
            </a: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와 연동한 것이 아니기 때문에 </a:t>
            </a:r>
            <a:r>
              <a:rPr lang="en-US" altLang="ko-KR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DB</a:t>
            </a: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에 저장한 일부 기업만 적용</a:t>
            </a:r>
            <a:endParaRPr lang="ko-KR" altLang="en-US" sz="20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6" name="TextBox 4"/>
          <p:cNvSpPr txBox="1">
            <a:spLocks noChangeArrowheads="1"/>
          </p:cNvSpPr>
          <p:nvPr/>
        </p:nvSpPr>
        <p:spPr>
          <a:xfrm>
            <a:off x="948461" y="6200728"/>
            <a:ext cx="817238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개별 사용자에 대한 분석을 바탕으로 초개인화 맞춤 추천 서비스 제공 기대</a:t>
            </a:r>
            <a:endParaRPr lang="ko-KR" altLang="en-US" sz="20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>
          <a:xfrm>
            <a:off x="948461" y="5541133"/>
            <a:ext cx="783672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중소기업 인식 전환으로 중소기업 채용 시장의 활성화 및 중소기업 성장</a:t>
            </a:r>
            <a:endParaRPr lang="ko-KR" altLang="en-US" sz="20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8" name="TextBox 4"/>
          <p:cNvSpPr txBox="1">
            <a:spLocks noChangeArrowheads="1"/>
          </p:cNvSpPr>
          <p:nvPr/>
        </p:nvSpPr>
        <p:spPr>
          <a:xfrm>
            <a:off x="952981" y="2956328"/>
            <a:ext cx="87858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중소기업 문화 및 업무환경</a:t>
            </a:r>
            <a:r>
              <a:rPr lang="en-US" altLang="ko-KR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, </a:t>
            </a: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실제 연봉 정보 등 제한적인 외부 데이터의 한계</a:t>
            </a:r>
            <a:endParaRPr lang="ko-KR" altLang="en-US" sz="20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302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777"/>
            <a:ext cx="10688972" cy="7559675"/>
          </a:xfrm>
          <a:prstGeom prst="rect">
            <a:avLst/>
          </a:prstGeom>
        </p:spPr>
      </p:pic>
      <p:sp>
        <p:nvSpPr>
          <p:cNvPr id="4099" name="TextBox 3"/>
          <p:cNvSpPr txBox="1">
            <a:spLocks noChangeArrowheads="1"/>
          </p:cNvSpPr>
          <p:nvPr/>
        </p:nvSpPr>
        <p:spPr>
          <a:xfrm>
            <a:off x="286610" y="263525"/>
            <a:ext cx="655456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7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ko-KR" altLang="en-US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기술 </a:t>
            </a:r>
            <a:r>
              <a:rPr lang="ko-KR" altLang="en-US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스택</a:t>
            </a:r>
            <a:r>
              <a:rPr lang="ko-KR" altLang="en-US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및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아키텍처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>
          <a:xfrm>
            <a:off x="590459" y="1253310"/>
            <a:ext cx="421014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기술 </a:t>
            </a:r>
            <a:r>
              <a:rPr lang="ko-KR" altLang="en-US" sz="3600" b="1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스택</a:t>
            </a: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및 아키텍처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5118" y="1314866"/>
            <a:ext cx="9534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352906" y="2935853"/>
            <a:ext cx="2599288" cy="2474714"/>
            <a:chOff x="7352907" y="2876299"/>
            <a:chExt cx="2599288" cy="2474714"/>
          </a:xfrm>
        </p:grpSpPr>
        <p:pic>
          <p:nvPicPr>
            <p:cNvPr id="2056" name="Picture 8" descr="Sqlite Logo, HD Png Download - kind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907" y="4075548"/>
              <a:ext cx="2599288" cy="1275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Python Pandas Logo Transparent, HD Png Download - kind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907" y="2876299"/>
              <a:ext cx="2599288" cy="897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0" name="Picture 12" descr="시스템 개요 : Django 호스팅이란 무엇입니까? | Host Me Hos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432" y="3431061"/>
            <a:ext cx="2395318" cy="14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35382" y="6400800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Front-End</a:t>
            </a:r>
            <a:endParaRPr lang="ko-KR" altLang="en-US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65333" y="6400800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Back-End</a:t>
            </a:r>
            <a:endParaRPr lang="ko-KR" altLang="en-US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21859" y="6400800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DataBase</a:t>
            </a:r>
            <a:endParaRPr lang="ko-KR" altLang="en-US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71859" y="2430170"/>
            <a:ext cx="1235415" cy="3527838"/>
            <a:chOff x="1093005" y="2473938"/>
            <a:chExt cx="1235415" cy="3527838"/>
          </a:xfrm>
        </p:grpSpPr>
        <p:pic>
          <p:nvPicPr>
            <p:cNvPr id="2062" name="Picture 14" descr="react, 래, 워드마크, 로고 아이콘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005" y="2473938"/>
              <a:ext cx="1235415" cy="1235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파일의, 유형, 타이프 라이터, official 아이콘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50" y="4901852"/>
              <a:ext cx="1099924" cy="1099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파일의, 유형, js, official 아이콘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695" y="3764585"/>
              <a:ext cx="1082034" cy="1082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6651480"/>
            <a:ext cx="2130453" cy="812384"/>
          </a:xfrm>
          <a:prstGeom prst="rect">
            <a:avLst/>
          </a:prstGeom>
        </p:spPr>
      </p:pic>
      <p:sp>
        <p:nvSpPr>
          <p:cNvPr id="11" name="TextBox 4"/>
          <p:cNvSpPr txBox="1">
            <a:spLocks noChangeArrowheads="1"/>
          </p:cNvSpPr>
          <p:nvPr/>
        </p:nvSpPr>
        <p:spPr>
          <a:xfrm>
            <a:off x="5076010" y="3503762"/>
            <a:ext cx="4868728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72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감사합니다</a:t>
            </a:r>
            <a:r>
              <a:rPr lang="en-US" altLang="ko-KR" sz="72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</p:txBody>
      </p:sp>
      <p:pic>
        <p:nvPicPr>
          <p:cNvPr id="19458" name="Picture 2" descr="https://cdn-icons.flaticon.com/png/512/4587/premium/4587595.png?token=exp=1661048688~hmac=bef3c2f72f9208a4d3a7ac94a661e0c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31" y="2423819"/>
            <a:ext cx="3360215" cy="33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814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sp>
        <p:nvSpPr>
          <p:cNvPr id="4099" name="TextBox 3"/>
          <p:cNvSpPr txBox="1">
            <a:spLocks noChangeArrowheads="1"/>
          </p:cNvSpPr>
          <p:nvPr/>
        </p:nvSpPr>
        <p:spPr>
          <a:xfrm>
            <a:off x="286610" y="263525"/>
            <a:ext cx="5593329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IT</a:t>
            </a:r>
            <a:r>
              <a:rPr lang="ko-KR" altLang="en-US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그룹 </a:t>
            </a:r>
            <a:r>
              <a:rPr lang="ko-KR" altLang="en-US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인턴십</a:t>
            </a:r>
            <a:r>
              <a:rPr lang="ko-KR" altLang="en-US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프로그램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sp>
        <p:nvSpPr>
          <p:cNvPr id="14" name="한쪽 모서리가 잘린 사각형 13"/>
          <p:cNvSpPr/>
          <p:nvPr/>
        </p:nvSpPr>
        <p:spPr>
          <a:xfrm>
            <a:off x="3969224" y="2571933"/>
            <a:ext cx="2753360" cy="2868747"/>
          </a:xfrm>
          <a:prstGeom prst="snip1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8" name="TextBox 4"/>
          <p:cNvSpPr txBox="1">
            <a:spLocks noChangeArrowheads="1"/>
          </p:cNvSpPr>
          <p:nvPr/>
        </p:nvSpPr>
        <p:spPr>
          <a:xfrm>
            <a:off x="4483297" y="4925398"/>
            <a:ext cx="1725216" cy="3683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800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시각화</a:t>
            </a:r>
          </a:p>
        </p:txBody>
      </p:sp>
      <p:sp>
        <p:nvSpPr>
          <p:cNvPr id="2" name="한쪽 모서리가 잘린 사각형 1"/>
          <p:cNvSpPr/>
          <p:nvPr/>
        </p:nvSpPr>
        <p:spPr>
          <a:xfrm>
            <a:off x="891922" y="2571933"/>
            <a:ext cx="2753360" cy="2868747"/>
          </a:xfrm>
          <a:prstGeom prst="snip1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9" name="TextBox 4"/>
          <p:cNvSpPr txBox="1">
            <a:spLocks noChangeArrowheads="1"/>
          </p:cNvSpPr>
          <p:nvPr/>
        </p:nvSpPr>
        <p:spPr>
          <a:xfrm>
            <a:off x="1405994" y="4934451"/>
            <a:ext cx="1725216" cy="3683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800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직장인</a:t>
            </a:r>
          </a:p>
        </p:txBody>
      </p:sp>
      <p:sp>
        <p:nvSpPr>
          <p:cNvPr id="15" name="한쪽 모서리가 잘린 사각형 14"/>
          <p:cNvSpPr/>
          <p:nvPr/>
        </p:nvSpPr>
        <p:spPr>
          <a:xfrm>
            <a:off x="7172525" y="2571933"/>
            <a:ext cx="2753360" cy="2868747"/>
          </a:xfrm>
          <a:prstGeom prst="snip1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0" name="TextBox 4"/>
          <p:cNvSpPr txBox="1">
            <a:spLocks noChangeArrowheads="1"/>
          </p:cNvSpPr>
          <p:nvPr/>
        </p:nvSpPr>
        <p:spPr>
          <a:xfrm>
            <a:off x="7686597" y="4934451"/>
            <a:ext cx="1725216" cy="3683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800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추천</a:t>
            </a:r>
          </a:p>
        </p:txBody>
      </p:sp>
      <p:pic>
        <p:nvPicPr>
          <p:cNvPr id="4115" name="그림 41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13088" y="2922425"/>
            <a:ext cx="1872234" cy="1872234"/>
          </a:xfrm>
          <a:prstGeom prst="rect">
            <a:avLst/>
          </a:prstGeom>
        </p:spPr>
      </p:pic>
      <p:pic>
        <p:nvPicPr>
          <p:cNvPr id="4116" name="그림 41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09789" y="2922426"/>
            <a:ext cx="1872233" cy="1872233"/>
          </a:xfrm>
          <a:prstGeom prst="rect">
            <a:avLst/>
          </a:prstGeom>
        </p:spPr>
      </p:pic>
      <p:pic>
        <p:nvPicPr>
          <p:cNvPr id="4117" name="그림 41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32486" y="2828480"/>
            <a:ext cx="1872233" cy="1872233"/>
          </a:xfrm>
          <a:prstGeom prst="rect">
            <a:avLst/>
          </a:prstGeom>
        </p:spPr>
      </p:pic>
      <p:pic>
        <p:nvPicPr>
          <p:cNvPr id="1026" name="Picture 2" descr="https://cdn-icons.flaticon.com/png/512/2987/premium/2987996.png?token=exp=1660981216~hmac=ac0a525e51eed796c64b95c538f7ec8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522" y="6149965"/>
            <a:ext cx="648714" cy="64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4"/>
          <p:cNvSpPr txBox="1">
            <a:spLocks noChangeArrowheads="1"/>
          </p:cNvSpPr>
          <p:nvPr/>
        </p:nvSpPr>
        <p:spPr>
          <a:xfrm>
            <a:off x="2648363" y="1539578"/>
            <a:ext cx="539508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32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IT</a:t>
            </a:r>
            <a:r>
              <a:rPr lang="ko-KR" altLang="en-US" sz="32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그룹 팀 프로젝트 미션 주제</a:t>
            </a:r>
            <a:endParaRPr lang="ko-KR" altLang="en-US" sz="32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2" name="TextBox 4"/>
          <p:cNvSpPr txBox="1">
            <a:spLocks noChangeArrowheads="1"/>
          </p:cNvSpPr>
          <p:nvPr/>
        </p:nvSpPr>
        <p:spPr>
          <a:xfrm>
            <a:off x="2459356" y="6058824"/>
            <a:ext cx="672116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400" dirty="0" smtClean="0">
                <a:solidFill>
                  <a:srgbClr val="C0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예비 직장인</a:t>
            </a:r>
            <a:r>
              <a:rPr lang="en-US" altLang="ko-KR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</a:t>
            </a: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구직자</a:t>
            </a:r>
            <a:r>
              <a:rPr lang="en-US" altLang="ko-KR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)</a:t>
            </a: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과 </a:t>
            </a:r>
            <a:r>
              <a:rPr lang="ko-KR" altLang="en-US" sz="2400" dirty="0" smtClean="0">
                <a:solidFill>
                  <a:srgbClr val="C0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이직을 준비하는 직장인</a:t>
            </a: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</a:t>
            </a:r>
            <a:endParaRPr lang="en-US" altLang="ko-KR" sz="2400" dirty="0" smtClean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대상으로 </a:t>
            </a:r>
            <a:r>
              <a:rPr lang="ko-KR" altLang="en-US" sz="2400" dirty="0" smtClean="0">
                <a:solidFill>
                  <a:srgbClr val="C0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시각화</a:t>
            </a: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된 </a:t>
            </a:r>
            <a:r>
              <a:rPr lang="ko-KR" altLang="en-US" sz="2400" dirty="0" smtClean="0">
                <a:solidFill>
                  <a:srgbClr val="C0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추천</a:t>
            </a: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서비스</a:t>
            </a:r>
            <a:endParaRPr lang="ko-KR" altLang="en-US" sz="24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91922" y="5791200"/>
            <a:ext cx="90339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sp>
        <p:nvSpPr>
          <p:cNvPr id="4099" name="TextBox 3"/>
          <p:cNvSpPr txBox="1">
            <a:spLocks noChangeArrowheads="1"/>
          </p:cNvSpPr>
          <p:nvPr/>
        </p:nvSpPr>
        <p:spPr>
          <a:xfrm>
            <a:off x="286610" y="263525"/>
            <a:ext cx="678552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소개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sp>
        <p:nvSpPr>
          <p:cNvPr id="2" name="양쪽 모서리가 둥근 사각형 1"/>
          <p:cNvSpPr/>
          <p:nvPr/>
        </p:nvSpPr>
        <p:spPr>
          <a:xfrm>
            <a:off x="167640" y="3451082"/>
            <a:ext cx="10355094" cy="3940317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18" name="그림 41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5325" y="4241064"/>
            <a:ext cx="5305647" cy="2472616"/>
          </a:xfrm>
          <a:prstGeom prst="rect">
            <a:avLst/>
          </a:prstGeom>
        </p:spPr>
      </p:pic>
      <p:pic>
        <p:nvPicPr>
          <p:cNvPr id="4119" name="그림 41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22801" y="1642865"/>
            <a:ext cx="2435667" cy="41166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 flipV="1">
            <a:off x="1308671" y="2838483"/>
            <a:ext cx="8063929" cy="12115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1" name="TextBox 4"/>
          <p:cNvSpPr txBox="1">
            <a:spLocks noChangeArrowheads="1"/>
          </p:cNvSpPr>
          <p:nvPr/>
        </p:nvSpPr>
        <p:spPr>
          <a:xfrm>
            <a:off x="167640" y="2490591"/>
            <a:ext cx="1035509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IBK </a:t>
            </a:r>
            <a:r>
              <a:rPr lang="ko-KR" altLang="en-US" sz="2800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기업은행이 운영하는 중소기업 전문 </a:t>
            </a:r>
            <a:r>
              <a:rPr lang="ko-KR" altLang="en-US" sz="28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취업 포털 사이트</a:t>
            </a:r>
            <a:endParaRPr lang="ko-KR" altLang="en-US" sz="2800" b="1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 flipV="1">
            <a:off x="6515100" y="5871243"/>
            <a:ext cx="2946400" cy="12115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2" name="TextBox 4"/>
          <p:cNvSpPr txBox="1">
            <a:spLocks noChangeArrowheads="1"/>
          </p:cNvSpPr>
          <p:nvPr/>
        </p:nvSpPr>
        <p:spPr>
          <a:xfrm>
            <a:off x="6424964" y="4323210"/>
            <a:ext cx="3660550" cy="23083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우수한 </a:t>
            </a:r>
            <a:r>
              <a:rPr lang="ko-KR" altLang="en-US" sz="36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인재의</a:t>
            </a:r>
            <a:endParaRPr lang="en-US" altLang="ko-KR" sz="36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중소기업 지원으로</a:t>
            </a:r>
            <a:endParaRPr lang="en-US" altLang="ko-KR" sz="36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b="1" dirty="0" smtClean="0">
                <a:solidFill>
                  <a:srgbClr val="0066CC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중소기업의 성장</a:t>
            </a: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</a:t>
            </a:r>
            <a:endParaRPr lang="en-US" altLang="ko-KR" sz="3600" b="1" dirty="0" smtClean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지원합니다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2299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sp>
        <p:nvSpPr>
          <p:cNvPr id="14" name="순서도: 지연 13"/>
          <p:cNvSpPr/>
          <p:nvPr/>
        </p:nvSpPr>
        <p:spPr>
          <a:xfrm rot="10800000">
            <a:off x="4616489" y="941878"/>
            <a:ext cx="5921483" cy="6449522"/>
          </a:xfrm>
          <a:prstGeom prst="flowChartDelay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4"/>
          <p:cNvSpPr txBox="1">
            <a:spLocks noChangeArrowheads="1"/>
          </p:cNvSpPr>
          <p:nvPr/>
        </p:nvSpPr>
        <p:spPr>
          <a:xfrm>
            <a:off x="8247766" y="6947651"/>
            <a:ext cx="253404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400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중소벤처기업부</a:t>
            </a:r>
            <a:r>
              <a:rPr lang="ko-KR" altLang="en-US" sz="1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sz="1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통계자료</a:t>
            </a:r>
            <a:endParaRPr lang="en-US" altLang="ko-KR" sz="1400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85610" y="4470894"/>
            <a:ext cx="4627929" cy="21886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85610" y="1916448"/>
            <a:ext cx="4627929" cy="2188686"/>
          </a:xfrm>
          <a:prstGeom prst="rect">
            <a:avLst/>
          </a:prstGeom>
        </p:spPr>
      </p:pic>
      <p:pic>
        <p:nvPicPr>
          <p:cNvPr id="2050" name="Picture 2" descr="https://cdn-icons.flaticon.com/png/512/2098/premium/2098316.png?token=exp=1661001495~hmac=b1669a446745403d428e52d8f13ea93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1" y="2314870"/>
            <a:ext cx="1598533" cy="159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cons-png.flaticon.com/512/3791/379114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468" y="5224424"/>
            <a:ext cx="1594547" cy="159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4"/>
          <p:cNvSpPr txBox="1">
            <a:spLocks noChangeArrowheads="1"/>
          </p:cNvSpPr>
          <p:nvPr/>
        </p:nvSpPr>
        <p:spPr>
          <a:xfrm>
            <a:off x="2234167" y="2946326"/>
            <a:ext cx="2408255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800" b="1" dirty="0" smtClean="0">
                <a:solidFill>
                  <a:srgbClr val="C0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국내기업 중 </a:t>
            </a:r>
            <a:r>
              <a:rPr lang="en-US" altLang="ko-KR" sz="2800" b="1" dirty="0" smtClean="0">
                <a:solidFill>
                  <a:srgbClr val="C0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99.9%</a:t>
            </a:r>
            <a:r>
              <a:rPr lang="ko-KR" altLang="en-US" sz="2800" b="1" dirty="0" smtClean="0">
                <a:solidFill>
                  <a:srgbClr val="C0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는</a:t>
            </a:r>
            <a:endParaRPr lang="en-US" altLang="ko-KR" sz="2800" b="1" dirty="0" smtClean="0">
              <a:solidFill>
                <a:srgbClr val="C00000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800" b="1" dirty="0" smtClean="0">
                <a:solidFill>
                  <a:srgbClr val="C0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중소기업</a:t>
            </a:r>
            <a:endParaRPr lang="en-US" altLang="ko-KR" sz="2800" b="1" dirty="0" smtClean="0">
              <a:solidFill>
                <a:srgbClr val="C00000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22" name="TextBox 4"/>
          <p:cNvSpPr txBox="1">
            <a:spLocks noChangeArrowheads="1"/>
          </p:cNvSpPr>
          <p:nvPr/>
        </p:nvSpPr>
        <p:spPr>
          <a:xfrm>
            <a:off x="140092" y="4956575"/>
            <a:ext cx="3054362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800" b="1" dirty="0" smtClean="0">
                <a:solidFill>
                  <a:srgbClr val="C0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직장인</a:t>
            </a:r>
            <a:endParaRPr lang="en-US" altLang="ko-KR" sz="2800" b="1" dirty="0" smtClean="0">
              <a:solidFill>
                <a:srgbClr val="C00000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b="1" dirty="0" smtClean="0">
                <a:solidFill>
                  <a:srgbClr val="C0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10</a:t>
            </a:r>
            <a:r>
              <a:rPr lang="ko-KR" altLang="en-US" sz="2800" b="1" dirty="0" smtClean="0">
                <a:solidFill>
                  <a:srgbClr val="C0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명 중 </a:t>
            </a:r>
            <a:r>
              <a:rPr lang="en-US" altLang="ko-KR" sz="2800" b="1" dirty="0" smtClean="0">
                <a:solidFill>
                  <a:srgbClr val="C0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8</a:t>
            </a:r>
            <a:r>
              <a:rPr lang="ko-KR" altLang="en-US" sz="2800" b="1" dirty="0" smtClean="0">
                <a:solidFill>
                  <a:srgbClr val="C0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명은</a:t>
            </a:r>
            <a:endParaRPr lang="en-US" altLang="ko-KR" sz="2800" b="1" dirty="0" smtClean="0">
              <a:solidFill>
                <a:srgbClr val="C00000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800" b="1" dirty="0" smtClean="0">
                <a:solidFill>
                  <a:srgbClr val="C0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중소기업 재직자</a:t>
            </a:r>
            <a:endParaRPr lang="en-US" altLang="ko-KR" sz="2800" b="1" dirty="0" smtClean="0">
              <a:solidFill>
                <a:srgbClr val="C00000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23" name="TextBox 4"/>
          <p:cNvSpPr txBox="1">
            <a:spLocks noChangeArrowheads="1"/>
          </p:cNvSpPr>
          <p:nvPr/>
        </p:nvSpPr>
        <p:spPr>
          <a:xfrm>
            <a:off x="167640" y="1277616"/>
            <a:ext cx="407926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8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중소기업 및 종사자 현황</a:t>
            </a:r>
            <a:endParaRPr lang="en-US" altLang="ko-KR" sz="2800" b="1" dirty="0" smtClean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7640" y="1896873"/>
            <a:ext cx="4079262" cy="9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>
          <a:xfrm>
            <a:off x="286610" y="263525"/>
            <a:ext cx="678552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소개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016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8926" y="2323039"/>
            <a:ext cx="1800000" cy="18000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95118" y="1314866"/>
            <a:ext cx="9534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>
          <a:xfrm>
            <a:off x="590459" y="1314866"/>
            <a:ext cx="553602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8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중소기업 취업 관련 청년층 인식 조사</a:t>
            </a:r>
            <a:endParaRPr lang="en-US" altLang="ko-KR" sz="2800" b="1" dirty="0" smtClean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8926" y="4646161"/>
            <a:ext cx="2520000" cy="252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40642" y="4506275"/>
            <a:ext cx="9210528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 flipV="1">
            <a:off x="3975099" y="2476750"/>
            <a:ext cx="4904741" cy="12115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4"/>
          <p:cNvSpPr txBox="1">
            <a:spLocks noChangeArrowheads="1"/>
          </p:cNvSpPr>
          <p:nvPr/>
        </p:nvSpPr>
        <p:spPr>
          <a:xfrm>
            <a:off x="2946939" y="2234879"/>
            <a:ext cx="700423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중소기업 취업에 대한 사회적 기대 및 인식 조사</a:t>
            </a:r>
            <a:endParaRPr lang="en-US" altLang="ko-KR" sz="2000" dirty="0" smtClean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2" name="TextBox 4"/>
          <p:cNvSpPr txBox="1">
            <a:spLocks noChangeArrowheads="1"/>
          </p:cNvSpPr>
          <p:nvPr/>
        </p:nvSpPr>
        <p:spPr>
          <a:xfrm>
            <a:off x="3464848" y="2811081"/>
            <a:ext cx="5968411" cy="12618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0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우리 사회에서 중소기업 취업은 괜찮다고 생각된다 </a:t>
            </a:r>
            <a:r>
              <a:rPr lang="en-US" altLang="ko-KR" sz="20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  <a:sym typeface="Wingdings" panose="05000000000000000000" pitchFamily="2" charset="2"/>
              </a:rPr>
              <a:t>(14.0%)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ko-KR" sz="800" dirty="0" smtClean="0">
              <a:latin typeface="KBIZ한마음고딕 R" panose="02020503020101020101" pitchFamily="18" charset="-127"/>
              <a:ea typeface="KBIZ한마음고딕 R" panose="02020503020101020101" pitchFamily="18" charset="-127"/>
              <a:sym typeface="Wingdings" panose="05000000000000000000" pitchFamily="2" charset="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0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  <a:sym typeface="Wingdings" panose="05000000000000000000" pitchFamily="2" charset="2"/>
              </a:rPr>
              <a:t>중소기업은 일은 많은데 비해서 급여수준이 낮다 </a:t>
            </a:r>
            <a:r>
              <a:rPr lang="en-US" altLang="ko-KR" sz="20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  <a:sym typeface="Wingdings" panose="05000000000000000000" pitchFamily="2" charset="2"/>
              </a:rPr>
              <a:t>(39.6%)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ko-KR" sz="800" dirty="0" smtClean="0">
              <a:latin typeface="KBIZ한마음고딕 R" panose="02020503020101020101" pitchFamily="18" charset="-127"/>
              <a:ea typeface="KBIZ한마음고딕 R" panose="02020503020101020101" pitchFamily="18" charset="-127"/>
              <a:sym typeface="Wingdings" panose="05000000000000000000" pitchFamily="2" charset="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0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  <a:sym typeface="Wingdings" panose="05000000000000000000" pitchFamily="2" charset="2"/>
              </a:rPr>
              <a:t>중소기업 취업 시 고용안정성이 떨어질 수 있다 </a:t>
            </a:r>
            <a:r>
              <a:rPr lang="en-US" altLang="ko-KR" sz="20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  <a:sym typeface="Wingdings" panose="05000000000000000000" pitchFamily="2" charset="2"/>
              </a:rPr>
              <a:t>(25.1%)</a:t>
            </a:r>
            <a:endParaRPr lang="en-US" altLang="ko-KR" sz="2000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 flipV="1">
            <a:off x="4069533" y="5120683"/>
            <a:ext cx="4755951" cy="12115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>
          <a:xfrm>
            <a:off x="2942843" y="4869868"/>
            <a:ext cx="700423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0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중소기업 취업 관련 정보검색 및 정보습득 경로</a:t>
            </a:r>
            <a:endParaRPr lang="en-US" altLang="ko-KR" sz="2000" dirty="0" smtClean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5" name="TextBox 4"/>
          <p:cNvSpPr txBox="1">
            <a:spLocks noChangeArrowheads="1"/>
          </p:cNvSpPr>
          <p:nvPr/>
        </p:nvSpPr>
        <p:spPr>
          <a:xfrm>
            <a:off x="3464848" y="5450556"/>
            <a:ext cx="6277608" cy="12618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ko-KR" altLang="en-US" sz="2000" dirty="0">
                <a:latin typeface="KBIZ한마음고딕 R" panose="02020503020101020101" pitchFamily="18" charset="-127"/>
                <a:ea typeface="KBIZ한마음고딕 R" panose="02020503020101020101" pitchFamily="18" charset="-127"/>
                <a:sym typeface="Wingdings" panose="05000000000000000000" pitchFamily="2" charset="2"/>
              </a:rPr>
              <a:t>사람인</a:t>
            </a:r>
            <a:r>
              <a:rPr lang="en-US" altLang="ko-KR" sz="2000" dirty="0">
                <a:latin typeface="KBIZ한마음고딕 R" panose="02020503020101020101" pitchFamily="18" charset="-127"/>
                <a:ea typeface="KBIZ한마음고딕 R" panose="020205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 err="1">
                <a:latin typeface="KBIZ한마음고딕 R" panose="02020503020101020101" pitchFamily="18" charset="-127"/>
                <a:ea typeface="KBIZ한마음고딕 R" panose="02020503020101020101" pitchFamily="18" charset="-127"/>
                <a:sym typeface="Wingdings" panose="05000000000000000000" pitchFamily="2" charset="2"/>
              </a:rPr>
              <a:t>잡코리아</a:t>
            </a:r>
            <a:r>
              <a:rPr lang="ko-KR" altLang="en-US" sz="2000" dirty="0">
                <a:latin typeface="KBIZ한마음고딕 R" panose="02020503020101020101" pitchFamily="18" charset="-127"/>
                <a:ea typeface="KBIZ한마음고딕 R" panose="02020503020101020101" pitchFamily="18" charset="-127"/>
                <a:sym typeface="Wingdings" panose="05000000000000000000" pitchFamily="2" charset="2"/>
              </a:rPr>
              <a:t> 등 </a:t>
            </a:r>
            <a:r>
              <a:rPr lang="ko-KR" altLang="en-US" sz="20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  <a:sym typeface="Wingdings" panose="05000000000000000000" pitchFamily="2" charset="2"/>
              </a:rPr>
              <a:t>민간 채용 </a:t>
            </a:r>
            <a:r>
              <a:rPr lang="ko-KR" altLang="en-US" sz="2000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  <a:sym typeface="Wingdings" panose="05000000000000000000" pitchFamily="2" charset="2"/>
              </a:rPr>
              <a:t>포털을</a:t>
            </a:r>
            <a:r>
              <a:rPr lang="ko-KR" altLang="en-US" sz="20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latin typeface="KBIZ한마음고딕 R" panose="02020503020101020101" pitchFamily="18" charset="-127"/>
                <a:ea typeface="KBIZ한마음고딕 R" panose="02020503020101020101" pitchFamily="18" charset="-127"/>
                <a:sym typeface="Wingdings" panose="05000000000000000000" pitchFamily="2" charset="2"/>
              </a:rPr>
              <a:t>통한 정보습득 </a:t>
            </a:r>
            <a:r>
              <a:rPr lang="en-US" altLang="ko-KR" sz="2000" dirty="0">
                <a:latin typeface="KBIZ한마음고딕 R" panose="02020503020101020101" pitchFamily="18" charset="-127"/>
                <a:ea typeface="KBIZ한마음고딕 R" panose="02020503020101020101" pitchFamily="18" charset="-127"/>
                <a:sym typeface="Wingdings" panose="05000000000000000000" pitchFamily="2" charset="2"/>
              </a:rPr>
              <a:t>(76.3%)</a:t>
            </a:r>
            <a:endParaRPr lang="en-US" altLang="ko-KR" sz="2000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ko-KR" sz="800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0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기업문화나 분위기 파악이 어려움 </a:t>
            </a:r>
            <a:r>
              <a:rPr lang="en-US" altLang="ko-KR" sz="20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  <a:sym typeface="Wingdings" panose="05000000000000000000" pitchFamily="2" charset="2"/>
              </a:rPr>
              <a:t>(38.9%)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ko-KR" sz="800" dirty="0" smtClean="0">
              <a:latin typeface="KBIZ한마음고딕 R" panose="02020503020101020101" pitchFamily="18" charset="-127"/>
              <a:ea typeface="KBIZ한마음고딕 R" panose="02020503020101020101" pitchFamily="18" charset="-127"/>
              <a:sym typeface="Wingdings" panose="05000000000000000000" pitchFamily="2" charset="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0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  <a:sym typeface="Wingdings" panose="05000000000000000000" pitchFamily="2" charset="2"/>
              </a:rPr>
              <a:t>업무범위와 특성을 알기 어려움 </a:t>
            </a:r>
            <a:r>
              <a:rPr lang="en-US" altLang="ko-KR" sz="20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  <a:sym typeface="Wingdings" panose="05000000000000000000" pitchFamily="2" charset="2"/>
              </a:rPr>
              <a:t>(34.9%)</a:t>
            </a:r>
          </a:p>
        </p:txBody>
      </p:sp>
      <p:sp>
        <p:nvSpPr>
          <p:cNvPr id="26" name="TextBox 4"/>
          <p:cNvSpPr txBox="1">
            <a:spLocks noChangeArrowheads="1"/>
          </p:cNvSpPr>
          <p:nvPr/>
        </p:nvSpPr>
        <p:spPr>
          <a:xfrm>
            <a:off x="8186789" y="7020601"/>
            <a:ext cx="352057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중기중앙회</a:t>
            </a:r>
            <a:endParaRPr lang="en-US" altLang="ko-KR" sz="1400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27" name="TextBox 3"/>
          <p:cNvSpPr txBox="1">
            <a:spLocks noChangeArrowheads="1"/>
          </p:cNvSpPr>
          <p:nvPr/>
        </p:nvSpPr>
        <p:spPr>
          <a:xfrm>
            <a:off x="286610" y="263525"/>
            <a:ext cx="678552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소개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3043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sp>
        <p:nvSpPr>
          <p:cNvPr id="2" name="양쪽 모서리가 잘린 사각형 1"/>
          <p:cNvSpPr/>
          <p:nvPr/>
        </p:nvSpPr>
        <p:spPr>
          <a:xfrm>
            <a:off x="3947160" y="3981304"/>
            <a:ext cx="3154680" cy="3415829"/>
          </a:xfrm>
          <a:prstGeom prst="snip2Same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05300" y="4198233"/>
            <a:ext cx="2438400" cy="2438400"/>
          </a:xfrm>
          <a:prstGeom prst="rect">
            <a:avLst/>
          </a:prstGeom>
        </p:spPr>
      </p:pic>
      <p:sp>
        <p:nvSpPr>
          <p:cNvPr id="36" name="양쪽 모서리가 잘린 사각형 35"/>
          <p:cNvSpPr/>
          <p:nvPr/>
        </p:nvSpPr>
        <p:spPr>
          <a:xfrm>
            <a:off x="7245141" y="3981304"/>
            <a:ext cx="3154680" cy="3415829"/>
          </a:xfrm>
          <a:prstGeom prst="snip2Same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37081" y="4465833"/>
            <a:ext cx="2170800" cy="2170800"/>
          </a:xfrm>
          <a:prstGeom prst="rect">
            <a:avLst/>
          </a:prstGeom>
        </p:spPr>
      </p:pic>
      <p:sp>
        <p:nvSpPr>
          <p:cNvPr id="31" name="TextBox 4"/>
          <p:cNvSpPr txBox="1">
            <a:spLocks noChangeArrowheads="1"/>
          </p:cNvSpPr>
          <p:nvPr/>
        </p:nvSpPr>
        <p:spPr>
          <a:xfrm>
            <a:off x="590459" y="1253310"/>
            <a:ext cx="491909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3600" b="1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U </a:t>
            </a: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 목적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 flipV="1">
            <a:off x="3562826" y="2463094"/>
            <a:ext cx="1719739" cy="12115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 flipV="1">
            <a:off x="3131537" y="3021827"/>
            <a:ext cx="2655853" cy="12115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4"/>
          <p:cNvSpPr txBox="1">
            <a:spLocks noChangeArrowheads="1"/>
          </p:cNvSpPr>
          <p:nvPr/>
        </p:nvSpPr>
        <p:spPr>
          <a:xfrm>
            <a:off x="495118" y="2025511"/>
            <a:ext cx="7192576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중소기업을 향한 </a:t>
            </a:r>
            <a:r>
              <a:rPr lang="ko-KR" altLang="en-US" sz="36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인식 전환</a:t>
            </a:r>
            <a:r>
              <a:rPr lang="ko-KR" altLang="en-US" sz="36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과</a:t>
            </a:r>
            <a:endParaRPr lang="en-US" altLang="ko-KR" sz="3600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중소기업 채용 </a:t>
            </a:r>
            <a:r>
              <a:rPr lang="ko-KR" altLang="en-US" sz="36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지원 동기 제공</a:t>
            </a:r>
            <a:r>
              <a:rPr lang="ko-KR" altLang="en-US" sz="36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으로</a:t>
            </a:r>
            <a:endParaRPr lang="en-US" altLang="ko-KR" sz="3600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6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중소기업의 성장을 지원합니다</a:t>
            </a:r>
            <a:endParaRPr lang="en-US" altLang="ko-KR" sz="3600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33" name="TextBox 4"/>
          <p:cNvSpPr txBox="1">
            <a:spLocks noChangeArrowheads="1"/>
          </p:cNvSpPr>
          <p:nvPr/>
        </p:nvSpPr>
        <p:spPr>
          <a:xfrm>
            <a:off x="3053871" y="6828006"/>
            <a:ext cx="494125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중소기업 인식 전환</a:t>
            </a:r>
            <a:endParaRPr lang="ko-KR" altLang="en-US" sz="24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4" name="TextBox 4"/>
          <p:cNvSpPr txBox="1">
            <a:spLocks noChangeArrowheads="1"/>
          </p:cNvSpPr>
          <p:nvPr/>
        </p:nvSpPr>
        <p:spPr>
          <a:xfrm>
            <a:off x="6351852" y="6828006"/>
            <a:ext cx="494125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4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중소기업 채용 활성화</a:t>
            </a:r>
            <a:endParaRPr lang="ko-KR" altLang="en-US" sz="24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5118" y="1314866"/>
            <a:ext cx="9534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"/>
          <p:cNvSpPr txBox="1">
            <a:spLocks noChangeArrowheads="1"/>
          </p:cNvSpPr>
          <p:nvPr/>
        </p:nvSpPr>
        <p:spPr>
          <a:xfrm>
            <a:off x="328070" y="5537746"/>
            <a:ext cx="3408519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ko-KR" sz="3200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63929" y="1838086"/>
            <a:ext cx="4595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"/>
          <p:cNvSpPr txBox="1">
            <a:spLocks noChangeArrowheads="1"/>
          </p:cNvSpPr>
          <p:nvPr/>
        </p:nvSpPr>
        <p:spPr>
          <a:xfrm>
            <a:off x="286610" y="263525"/>
            <a:ext cx="678552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소개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5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0" y="0"/>
            <a:ext cx="10688972" cy="755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1801" y="129494"/>
            <a:ext cx="2130453" cy="81238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38421" y="6128762"/>
            <a:ext cx="2435667" cy="4116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4505" y="2485001"/>
            <a:ext cx="5083501" cy="32726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순서도: 처리 3"/>
          <p:cNvSpPr/>
          <p:nvPr/>
        </p:nvSpPr>
        <p:spPr>
          <a:xfrm>
            <a:off x="6454108" y="1903814"/>
            <a:ext cx="4076214" cy="255636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처리 19"/>
          <p:cNvSpPr/>
          <p:nvPr/>
        </p:nvSpPr>
        <p:spPr>
          <a:xfrm>
            <a:off x="6454108" y="4659177"/>
            <a:ext cx="4076214" cy="2556365"/>
          </a:xfrm>
          <a:prstGeom prst="flowChart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4"/>
          <p:cNvSpPr txBox="1">
            <a:spLocks noChangeArrowheads="1"/>
          </p:cNvSpPr>
          <p:nvPr/>
        </p:nvSpPr>
        <p:spPr>
          <a:xfrm>
            <a:off x="7264931" y="2206366"/>
            <a:ext cx="248504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8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강점</a:t>
            </a:r>
            <a:endParaRPr lang="ko-KR" altLang="en-US" sz="28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3" name="TextBox 4"/>
          <p:cNvSpPr txBox="1">
            <a:spLocks noChangeArrowheads="1"/>
          </p:cNvSpPr>
          <p:nvPr/>
        </p:nvSpPr>
        <p:spPr>
          <a:xfrm>
            <a:off x="7760694" y="4969553"/>
            <a:ext cx="149351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8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개선점</a:t>
            </a:r>
            <a:endParaRPr lang="ko-KR" altLang="en-US" sz="28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>
          <a:xfrm>
            <a:off x="6469348" y="2923019"/>
            <a:ext cx="407621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0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중소기업 전문 채용 포털 서비스</a:t>
            </a:r>
            <a:endParaRPr lang="en-US" altLang="ko-KR" sz="2000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25" name="TextBox 4"/>
          <p:cNvSpPr txBox="1">
            <a:spLocks noChangeArrowheads="1"/>
          </p:cNvSpPr>
          <p:nvPr/>
        </p:nvSpPr>
        <p:spPr>
          <a:xfrm>
            <a:off x="6469345" y="5689500"/>
            <a:ext cx="407621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0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타 플랫폼 대비 낮은 인지도</a:t>
            </a:r>
            <a:endParaRPr lang="en-US" altLang="ko-KR" sz="2000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42893" y="6232388"/>
            <a:ext cx="40762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ko-KR" altLang="en-US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중소기업 </a:t>
            </a:r>
            <a:r>
              <a:rPr lang="ko-KR" altLang="en-US" sz="20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재직 정책 </a:t>
            </a:r>
            <a:r>
              <a:rPr lang="ko-KR" altLang="en-US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등</a:t>
            </a:r>
            <a:endParaRPr lang="en-US" altLang="ko-KR" sz="2000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algn="ctr" eaLnBrk="1" hangingPunct="1">
              <a:defRPr/>
            </a:pPr>
            <a:r>
              <a:rPr lang="ko-KR" altLang="en-US" sz="20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채용 지원 동기 </a:t>
            </a:r>
            <a:r>
              <a:rPr lang="ko-KR" altLang="en-US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제공 부족</a:t>
            </a:r>
            <a:endParaRPr lang="en-US" altLang="ko-KR" sz="2000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32" name="TextBox 4"/>
          <p:cNvSpPr txBox="1">
            <a:spLocks noChangeArrowheads="1"/>
          </p:cNvSpPr>
          <p:nvPr/>
        </p:nvSpPr>
        <p:spPr>
          <a:xfrm>
            <a:off x="6469345" y="3454648"/>
            <a:ext cx="4076214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0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IBK </a:t>
            </a:r>
            <a:r>
              <a:rPr lang="ko-KR" altLang="en-US" sz="20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추천 기업 등 검증된 </a:t>
            </a:r>
            <a:endParaRPr lang="en-US" altLang="ko-KR" sz="2000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20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중소기업</a:t>
            </a:r>
            <a:r>
              <a:rPr lang="en-US" altLang="ko-KR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sz="20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안내</a:t>
            </a:r>
            <a:endParaRPr lang="en-US" altLang="ko-KR" sz="2000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118" y="1314866"/>
            <a:ext cx="9534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12" descr="https://cdn-icons-png.flaticon.com/512/686/68637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66" y="2060752"/>
            <a:ext cx="689416" cy="68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4"/>
          <p:cNvSpPr txBox="1">
            <a:spLocks noChangeArrowheads="1"/>
          </p:cNvSpPr>
          <p:nvPr/>
        </p:nvSpPr>
        <p:spPr>
          <a:xfrm>
            <a:off x="590459" y="1253310"/>
            <a:ext cx="474862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3600" b="1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JOB </a:t>
            </a:r>
            <a:r>
              <a:rPr lang="ko-KR" altLang="en-US" sz="3600" b="1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강점 분석</a:t>
            </a:r>
            <a:endParaRPr lang="ko-KR" altLang="en-US" sz="3600" b="1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36" name="Picture 10" descr="https://cdn-icons-png.flaticon.com/512/5513/551386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591" y="4817989"/>
            <a:ext cx="669338" cy="6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연결선 38"/>
          <p:cNvCxnSpPr/>
          <p:nvPr/>
        </p:nvCxnSpPr>
        <p:spPr>
          <a:xfrm>
            <a:off x="833379" y="1838086"/>
            <a:ext cx="43057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3"/>
          <p:cNvSpPr txBox="1">
            <a:spLocks noChangeArrowheads="1"/>
          </p:cNvSpPr>
          <p:nvPr/>
        </p:nvSpPr>
        <p:spPr>
          <a:xfrm>
            <a:off x="286610" y="263525"/>
            <a:ext cx="678552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100"/>
              </a:spcBef>
              <a:buFont typeface="Arial"/>
              <a:buChar char="•"/>
              <a:defRPr sz="3000"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600"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2200"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 latinLnBrk="1">
              <a:lnSpc>
                <a:spcPct val="90000"/>
              </a:lnSpc>
              <a:spcBef>
                <a:spcPts val="550"/>
              </a:spcBef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5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 </a:t>
            </a:r>
            <a:r>
              <a:rPr lang="en-US" altLang="ko-KR" sz="2800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-ONE </a:t>
            </a:r>
            <a:r>
              <a:rPr lang="en-US" altLang="ko-KR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U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프로젝트</a:t>
            </a:r>
            <a:r>
              <a:rPr lang="en-US" altLang="ko-KR" sz="28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소개</a:t>
            </a:r>
            <a:endParaRPr lang="ko-KR" altLang="en-US" sz="2800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734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16472</TotalTime>
  <Words>848</Words>
  <Application>Microsoft Office PowerPoint</Application>
  <PresentationFormat>사용자 지정</PresentationFormat>
  <Paragraphs>176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Calibri</vt:lpstr>
      <vt:lpstr>Wingdings</vt:lpstr>
      <vt:lpstr>KBIZ한마음고딕 R</vt:lpstr>
      <vt:lpstr>IBK iDream M</vt:lpstr>
      <vt:lpstr>Arial</vt:lpstr>
      <vt:lpstr>Calibri Light</vt:lpstr>
      <vt:lpstr>KBIZ한마음고딕 B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Cyber</cp:lastModifiedBy>
  <cp:revision>194</cp:revision>
  <dcterms:created xsi:type="dcterms:W3CDTF">2021-07-12T01:37:24Z</dcterms:created>
  <dcterms:modified xsi:type="dcterms:W3CDTF">2022-08-21T13:57:42Z</dcterms:modified>
  <cp:version/>
</cp:coreProperties>
</file>